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y="6858000" cx="12192000"/>
  <p:notesSz cx="6858000" cy="9144000"/>
  <p:embeddedFontLst>
    <p:embeddedFont>
      <p:font typeface="Playfair Display Medium"/>
      <p:regular r:id="rId48"/>
      <p:bold r:id="rId49"/>
      <p:italic r:id="rId50"/>
      <p:boldItalic r:id="rId51"/>
    </p:embeddedFont>
    <p:embeddedFont>
      <p:font typeface="Playfair Display"/>
      <p:regular r:id="rId52"/>
      <p:bold r:id="rId53"/>
      <p:italic r:id="rId54"/>
      <p:boldItalic r:id="rId55"/>
    </p:embeddedFont>
    <p:embeddedFont>
      <p:font typeface="Playfair Display ExtraBold"/>
      <p:bold r:id="rId56"/>
      <p:boldItalic r:id="rId57"/>
    </p:embeddedFont>
    <p:embeddedFont>
      <p:font typeface="Playfair Display SemiBold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62" roundtripDataSignature="AMtx7mhMfRVfGwnOv0CtBK10VH1ARfYW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33F9527-1CB3-4A6F-BA45-E6A9AF31794B}">
  <a:tblStyle styleId="{733F9527-1CB3-4A6F-BA45-E6A9AF31794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PlayfairDisplayMedium-regular.fntdata"/><Relationship Id="rId47" Type="http://schemas.openxmlformats.org/officeDocument/2006/relationships/slide" Target="slides/slide41.xml"/><Relationship Id="rId49" Type="http://schemas.openxmlformats.org/officeDocument/2006/relationships/font" Target="fonts/PlayfairDisplayMedium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customschemas.google.com/relationships/presentationmetadata" Target="metadata"/><Relationship Id="rId61" Type="http://schemas.openxmlformats.org/officeDocument/2006/relationships/font" Target="fonts/PlayfairDisplaySemiBold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PlayfairDisplaySemiBold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PlayfairDisplayMedium-boldItalic.fntdata"/><Relationship Id="rId50" Type="http://schemas.openxmlformats.org/officeDocument/2006/relationships/font" Target="fonts/PlayfairDisplayMedium-italic.fntdata"/><Relationship Id="rId53" Type="http://schemas.openxmlformats.org/officeDocument/2006/relationships/font" Target="fonts/PlayfairDisplay-bold.fntdata"/><Relationship Id="rId52" Type="http://schemas.openxmlformats.org/officeDocument/2006/relationships/font" Target="fonts/PlayfairDisplay-regular.fntdata"/><Relationship Id="rId11" Type="http://schemas.openxmlformats.org/officeDocument/2006/relationships/slide" Target="slides/slide5.xml"/><Relationship Id="rId55" Type="http://schemas.openxmlformats.org/officeDocument/2006/relationships/font" Target="fonts/PlayfairDisplay-boldItalic.fntdata"/><Relationship Id="rId10" Type="http://schemas.openxmlformats.org/officeDocument/2006/relationships/slide" Target="slides/slide4.xml"/><Relationship Id="rId54" Type="http://schemas.openxmlformats.org/officeDocument/2006/relationships/font" Target="fonts/PlayfairDisplay-italic.fntdata"/><Relationship Id="rId13" Type="http://schemas.openxmlformats.org/officeDocument/2006/relationships/slide" Target="slides/slide7.xml"/><Relationship Id="rId57" Type="http://schemas.openxmlformats.org/officeDocument/2006/relationships/font" Target="fonts/PlayfairDisplayExtraBold-boldItalic.fntdata"/><Relationship Id="rId12" Type="http://schemas.openxmlformats.org/officeDocument/2006/relationships/slide" Target="slides/slide6.xml"/><Relationship Id="rId56" Type="http://schemas.openxmlformats.org/officeDocument/2006/relationships/font" Target="fonts/PlayfairDisplayExtraBold-bold.fntdata"/><Relationship Id="rId15" Type="http://schemas.openxmlformats.org/officeDocument/2006/relationships/slide" Target="slides/slide9.xml"/><Relationship Id="rId59" Type="http://schemas.openxmlformats.org/officeDocument/2006/relationships/font" Target="fonts/PlayfairDisplaySemiBold-bold.fntdata"/><Relationship Id="rId14" Type="http://schemas.openxmlformats.org/officeDocument/2006/relationships/slide" Target="slides/slide8.xml"/><Relationship Id="rId58" Type="http://schemas.openxmlformats.org/officeDocument/2006/relationships/font" Target="fonts/PlayfairDisplaySemiBold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09c583096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g209c5830966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41a2e9a7d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g241a2e9a7d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38e052beb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g238e052beb4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38e052be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9" name="Google Shape;209;g238e052beb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09c583096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g209c5830966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38e052beb4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g238e052beb4_1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38e052beb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5" name="Google Shape;235;g238e052beb4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41a2e9a7d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3" name="Google Shape;243;g241a2e9a7d9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41a2e9a7d9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1" name="Google Shape;251;g241a2e9a7d9_1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41c374f0f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272 homes in TA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approx budget $13,600 with 50% HH participation rate, $19,380 with 75% HH </a:t>
            </a:r>
            <a:r>
              <a:rPr lang="en-US"/>
              <a:t>participation</a:t>
            </a:r>
            <a:r>
              <a:rPr lang="en-US"/>
              <a:t> rate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TOTAL EVENT COSTS $22,800</a:t>
            </a:r>
            <a:endParaRPr b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TOTAL SOCIAL BUDGET: $20,575</a:t>
            </a:r>
            <a:endParaRPr b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1" name="Google Shape;261;g241c374f0f1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/>
              <a:t>TIMING- 35 min + 10 min Q/A:</a:t>
            </a:r>
            <a:br>
              <a:rPr b="1" lang="en-US"/>
            </a:b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Intro- 8 min</a:t>
            </a:r>
            <a:br>
              <a:rPr lang="en-US"/>
            </a:br>
            <a:r>
              <a:rPr lang="en-US"/>
              <a:t>Treasurer/insurance- 3 min</a:t>
            </a:r>
            <a:br>
              <a:rPr lang="en-US"/>
            </a:br>
            <a:r>
              <a:rPr lang="en-US"/>
              <a:t>Amendment- 4 min</a:t>
            </a:r>
            <a:br>
              <a:rPr lang="en-US"/>
            </a:br>
            <a:r>
              <a:rPr lang="en-US"/>
              <a:t>Committees-</a:t>
            </a:r>
            <a:br>
              <a:rPr lang="en-US"/>
            </a:br>
            <a:r>
              <a:rPr lang="en-US"/>
              <a:t>    Security 5 min</a:t>
            </a:r>
            <a:br>
              <a:rPr lang="en-US"/>
            </a:br>
            <a:r>
              <a:rPr lang="en-US"/>
              <a:t>    Development 1 min</a:t>
            </a:r>
            <a:br>
              <a:rPr lang="en-US"/>
            </a:br>
            <a:r>
              <a:rPr lang="en-US"/>
              <a:t>    Roads 3 min</a:t>
            </a:r>
            <a:br>
              <a:rPr lang="en-US"/>
            </a:br>
            <a:r>
              <a:rPr lang="en-US"/>
              <a:t>    Social 5 min</a:t>
            </a:r>
            <a:br>
              <a:rPr lang="en-US"/>
            </a:br>
            <a:r>
              <a:rPr lang="en-US"/>
              <a:t>    Welcoming 2 min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    Beautification 2 min</a:t>
            </a:r>
            <a:br>
              <a:rPr lang="en-US"/>
            </a:br>
            <a:r>
              <a:rPr lang="en-US"/>
              <a:t>Nominating 2 min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Q/A 10 min</a:t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09c583096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g209c5830966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41c374f0f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5" name="Google Shape;285;g241c374f0f1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41c374f0f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8" name="Google Shape;298;g241c374f0f1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41c374f0f1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1" name="Google Shape;311;g241c374f0f1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41c374f0f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3" name="Google Shape;323;g241c374f0f1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09c583096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1" name="Google Shape;331;g209c5830966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38e052beb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0" name="Google Shape;340;g238e052beb4_0_1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09c5830966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9" name="Google Shape;349;g209c5830966_1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09c5830966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g209c5830966_1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38e052beb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4" name="Google Shape;374;g238e052beb4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09c5830966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2" name="Google Shape;382;g209c5830966_1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4bcd63c17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4bcd63c1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4e32ec5ea5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8" name="Google Shape;398;g24e32ec5ea5_0_3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356d6a6d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5" name="Google Shape;405;g24356d6a6d5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4356d6a6d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8" name="Google Shape;418;g24356d6a6d5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4356d6a6d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1" name="Google Shape;431;g24356d6a6d5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4356d6a6d5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5" name="Google Shape;445;g24356d6a6d5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4356d6a6d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9" name="Google Shape;459;g24356d6a6d5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4356d6a6d5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3" name="Google Shape;473;g24356d6a6d5_0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4356d6a6d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7" name="Google Shape;487;g24356d6a6d5_0_1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9c5830966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g209c5830966_1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4356d6a6d5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1" name="Google Shape;501;g24356d6a6d5_0_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4356d6a6d5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5" name="Google Shape;515;g24356d6a6d5_0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4e32ec5ea5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g24e32ec5ea5_0_2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4e32ec5ea5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g24e32ec5ea5_0_2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4e32ec5ea5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g24e32ec5ea5_0_2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39260935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g2392609350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09c583096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g209c5830966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Relationship Id="rId4" Type="http://schemas.openxmlformats.org/officeDocument/2006/relationships/image" Target="../media/image10.png"/><Relationship Id="rId5" Type="http://schemas.openxmlformats.org/officeDocument/2006/relationships/hyperlink" Target="mailto:tokenekepolice@gmail.com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Relationship Id="rId6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tokeneke.or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 rot="2700000">
            <a:off x="-1481849" y="4022486"/>
            <a:ext cx="3655570" cy="2646427"/>
          </a:xfrm>
          <a:custGeom>
            <a:rect b="b" l="l" r="r" t="t"/>
            <a:pathLst>
              <a:path extrusionOk="0" h="1981337" w="2736866">
                <a:moveTo>
                  <a:pt x="0" y="0"/>
                </a:moveTo>
                <a:lnTo>
                  <a:pt x="2736866" y="0"/>
                </a:lnTo>
                <a:lnTo>
                  <a:pt x="2736866" y="1225808"/>
                </a:lnTo>
                <a:lnTo>
                  <a:pt x="1981337" y="1981337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 rot="2700000">
            <a:off x="2991197" y="4070586"/>
            <a:ext cx="4070846" cy="4070846"/>
          </a:xfrm>
          <a:custGeom>
            <a:rect b="b" l="l" r="r" t="t"/>
            <a:pathLst>
              <a:path extrusionOk="0" h="4070846" w="4070846">
                <a:moveTo>
                  <a:pt x="0" y="0"/>
                </a:moveTo>
                <a:lnTo>
                  <a:pt x="4070846" y="0"/>
                </a:lnTo>
                <a:lnTo>
                  <a:pt x="4070846" y="1063476"/>
                </a:lnTo>
                <a:lnTo>
                  <a:pt x="1063476" y="4070846"/>
                </a:lnTo>
                <a:lnTo>
                  <a:pt x="0" y="4070846"/>
                </a:lnTo>
                <a:close/>
              </a:path>
            </a:pathLst>
          </a:custGeom>
          <a:solidFill>
            <a:schemeClr val="accent4">
              <a:alpha val="2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 flipH="1" rot="-2700000">
            <a:off x="7933928" y="1372793"/>
            <a:ext cx="6135300" cy="5537781"/>
          </a:xfrm>
          <a:custGeom>
            <a:rect b="b" l="l" r="r" t="t"/>
            <a:pathLst>
              <a:path extrusionOk="0" h="5537781" w="6135300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15680" l="0" r="2" t="12412"/>
          <a:stretch/>
        </p:blipFill>
        <p:spPr>
          <a:xfrm>
            <a:off x="6096000" y="1"/>
            <a:ext cx="4768968" cy="3429243"/>
          </a:xfrm>
          <a:custGeom>
            <a:rect b="b" l="l" r="r" t="t"/>
            <a:pathLst>
              <a:path extrusionOk="0" h="3429243" w="4768968">
                <a:moveTo>
                  <a:pt x="1044759" y="0"/>
                </a:moveTo>
                <a:lnTo>
                  <a:pt x="3724209" y="0"/>
                </a:lnTo>
                <a:lnTo>
                  <a:pt x="4768968" y="1044760"/>
                </a:lnTo>
                <a:lnTo>
                  <a:pt x="2384484" y="3429243"/>
                </a:lnTo>
                <a:lnTo>
                  <a:pt x="0" y="10447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 rot="-8100000">
            <a:off x="1683736" y="1587573"/>
            <a:ext cx="1073226" cy="1073226"/>
          </a:xfrm>
          <a:prstGeom prst="rect">
            <a:avLst/>
          </a:prstGeom>
          <a:solidFill>
            <a:schemeClr val="accent4">
              <a:alpha val="2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ody of water with grass and trees around it&#10;&#10;Description automatically generated with medium confidence" id="91" name="Google Shape;91;p1"/>
          <p:cNvPicPr preferRelativeResize="0"/>
          <p:nvPr/>
        </p:nvPicPr>
        <p:blipFill rotWithShape="1">
          <a:blip r:embed="rId4">
            <a:alphaModFix/>
          </a:blip>
          <a:srcRect b="-4" l="0" r="-4" t="4251"/>
          <a:stretch/>
        </p:blipFill>
        <p:spPr>
          <a:xfrm>
            <a:off x="1321659" y="3433346"/>
            <a:ext cx="4768968" cy="3424654"/>
          </a:xfrm>
          <a:custGeom>
            <a:rect b="b" l="l" r="r" t="t"/>
            <a:pathLst>
              <a:path extrusionOk="0" h="3424654" w="4768968">
                <a:moveTo>
                  <a:pt x="2384485" y="0"/>
                </a:moveTo>
                <a:lnTo>
                  <a:pt x="4768968" y="2384485"/>
                </a:lnTo>
                <a:lnTo>
                  <a:pt x="3728799" y="3424654"/>
                </a:lnTo>
                <a:lnTo>
                  <a:pt x="1040170" y="3424654"/>
                </a:lnTo>
                <a:lnTo>
                  <a:pt x="0" y="238448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 rot="2700000">
            <a:off x="3971277" y="1304278"/>
            <a:ext cx="4249446" cy="4249444"/>
          </a:xfrm>
          <a:prstGeom prst="frame">
            <a:avLst>
              <a:gd fmla="val 1195" name="adj1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>
            <p:ph idx="1" type="subTitle"/>
          </p:nvPr>
        </p:nvSpPr>
        <p:spPr>
          <a:xfrm>
            <a:off x="4745525" y="3660115"/>
            <a:ext cx="2700900" cy="15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2200"/>
              <a:buNone/>
            </a:pPr>
            <a:r>
              <a:rPr lang="en-US">
                <a:solidFill>
                  <a:srgbClr val="08080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2023</a:t>
            </a:r>
            <a:br>
              <a:rPr lang="en-US">
                <a:solidFill>
                  <a:srgbClr val="08080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>
                <a:solidFill>
                  <a:srgbClr val="08080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Annual Meeting</a:t>
            </a:r>
            <a:endParaRPr sz="2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0808"/>
              </a:buClr>
              <a:buSzPts val="2200"/>
              <a:buNone/>
            </a:pPr>
            <a:r>
              <a:rPr lang="en-US" sz="1900">
                <a:solidFill>
                  <a:srgbClr val="08080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4 June 2023</a:t>
            </a:r>
            <a:endParaRPr sz="1500">
              <a:solidFill>
                <a:srgbClr val="080808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4" name="Google Shape;94;p1"/>
          <p:cNvSpPr txBox="1"/>
          <p:nvPr>
            <p:ph type="ctrTitle"/>
          </p:nvPr>
        </p:nvSpPr>
        <p:spPr>
          <a:xfrm>
            <a:off x="4286858" y="2476879"/>
            <a:ext cx="3618300" cy="13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080808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TOKENEKE</a:t>
            </a:r>
            <a:br>
              <a:rPr lang="en-US" sz="3600">
                <a:solidFill>
                  <a:srgbClr val="080808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</a:br>
            <a:r>
              <a:rPr lang="en-US" sz="3600">
                <a:solidFill>
                  <a:srgbClr val="080808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ASSOCIATION</a:t>
            </a:r>
            <a:endParaRPr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95" name="Google Shape;95;p1"/>
          <p:cNvSpPr/>
          <p:nvPr/>
        </p:nvSpPr>
        <p:spPr>
          <a:xfrm rot="10800000">
            <a:off x="118948" y="-1"/>
            <a:ext cx="5757046" cy="2878523"/>
          </a:xfrm>
          <a:prstGeom prst="triangle">
            <a:avLst>
              <a:gd fmla="val 50000" name="adj"/>
            </a:avLst>
          </a:prstGeom>
          <a:solidFill>
            <a:schemeClr val="accent4">
              <a:alpha val="2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09c5830966_0_52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Security- Our Team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174" name="Google Shape;174;g209c5830966_0_52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5" name="Google Shape;175;g209c5830966_0_52"/>
          <p:cNvSpPr txBox="1"/>
          <p:nvPr/>
        </p:nvSpPr>
        <p:spPr>
          <a:xfrm>
            <a:off x="609600" y="4537650"/>
            <a:ext cx="35568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Sam Boccuzzi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</a:t>
            </a: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enior </a:t>
            </a:r>
            <a:b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Special Constable</a:t>
            </a:r>
            <a:b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4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>
                <a:latin typeface="Playfair Display"/>
                <a:ea typeface="Playfair Display"/>
                <a:cs typeface="Playfair Display"/>
                <a:sym typeface="Playfair Display"/>
              </a:rPr>
              <a:t>TPP since 2019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6" name="Google Shape;176;g209c5830966_0_52"/>
          <p:cNvSpPr txBox="1"/>
          <p:nvPr/>
        </p:nvSpPr>
        <p:spPr>
          <a:xfrm>
            <a:off x="4472825" y="4537650"/>
            <a:ext cx="32019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latin typeface="Playfair Display"/>
                <a:ea typeface="Playfair Display"/>
                <a:cs typeface="Playfair Display"/>
                <a:sym typeface="Playfair Display"/>
              </a:rPr>
              <a:t>Fred Komm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Special Constable</a:t>
            </a:r>
            <a:b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Retiring June </a:t>
            </a: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2023</a:t>
            </a:r>
            <a: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>
                <a:latin typeface="Playfair Display"/>
                <a:ea typeface="Playfair Display"/>
                <a:cs typeface="Playfair Display"/>
                <a:sym typeface="Playfair Display"/>
              </a:rPr>
              <a:t>TPP since 2013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7" name="Google Shape;177;g209c5830966_0_52"/>
          <p:cNvSpPr txBox="1"/>
          <p:nvPr/>
        </p:nvSpPr>
        <p:spPr>
          <a:xfrm>
            <a:off x="8510625" y="4537650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Kathy Conlin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Special Constable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>
                <a:latin typeface="Playfair Display"/>
                <a:ea typeface="Playfair Display"/>
                <a:cs typeface="Playfair Display"/>
                <a:sym typeface="Playfair Display"/>
              </a:rPr>
              <a:t>TPP since 2016</a:t>
            </a:r>
            <a:endParaRPr b="1" i="1" sz="2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8" name="Google Shape;178;g209c5830966_0_52"/>
          <p:cNvSpPr/>
          <p:nvPr/>
        </p:nvSpPr>
        <p:spPr>
          <a:xfrm>
            <a:off x="609600" y="1422825"/>
            <a:ext cx="2618100" cy="2865300"/>
          </a:xfrm>
          <a:prstGeom prst="bevel">
            <a:avLst>
              <a:gd fmla="val 5693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209c5830966_0_52"/>
          <p:cNvSpPr/>
          <p:nvPr/>
        </p:nvSpPr>
        <p:spPr>
          <a:xfrm>
            <a:off x="4560113" y="1443750"/>
            <a:ext cx="2618100" cy="2865300"/>
          </a:xfrm>
          <a:prstGeom prst="bevel">
            <a:avLst>
              <a:gd fmla="val 5693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6826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en-US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Retiring</a:t>
            </a:r>
            <a:endParaRPr i="1" sz="2600"/>
          </a:p>
        </p:txBody>
      </p:sp>
      <p:sp>
        <p:nvSpPr>
          <p:cNvPr id="180" name="Google Shape;180;g209c5830966_0_52"/>
          <p:cNvSpPr/>
          <p:nvPr/>
        </p:nvSpPr>
        <p:spPr>
          <a:xfrm>
            <a:off x="8510638" y="1422825"/>
            <a:ext cx="2618100" cy="2865300"/>
          </a:xfrm>
          <a:prstGeom prst="bevel">
            <a:avLst>
              <a:gd fmla="val 5693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09c5830966_0_5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2" name="Google Shape;182;g209c5830966_0_52"/>
          <p:cNvPicPr preferRelativeResize="0"/>
          <p:nvPr/>
        </p:nvPicPr>
        <p:blipFill rotWithShape="1">
          <a:blip r:embed="rId3">
            <a:alphaModFix/>
          </a:blip>
          <a:srcRect b="1918" l="0" r="0" t="12428"/>
          <a:stretch/>
        </p:blipFill>
        <p:spPr>
          <a:xfrm>
            <a:off x="776375" y="1581650"/>
            <a:ext cx="2291251" cy="257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09c5830966_0_52"/>
          <p:cNvPicPr preferRelativeResize="0"/>
          <p:nvPr/>
        </p:nvPicPr>
        <p:blipFill rotWithShape="1">
          <a:blip r:embed="rId4">
            <a:alphaModFix/>
          </a:blip>
          <a:srcRect b="-19999" l="0" r="6524" t="12066"/>
          <a:stretch/>
        </p:blipFill>
        <p:spPr>
          <a:xfrm>
            <a:off x="8670725" y="1584649"/>
            <a:ext cx="2291251" cy="315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09c5830966_0_52"/>
          <p:cNvPicPr preferRelativeResize="0"/>
          <p:nvPr/>
        </p:nvPicPr>
        <p:blipFill rotWithShape="1">
          <a:blip r:embed="rId5">
            <a:alphaModFix/>
          </a:blip>
          <a:srcRect b="18319" l="36485" r="10203" t="18509"/>
          <a:stretch/>
        </p:blipFill>
        <p:spPr>
          <a:xfrm>
            <a:off x="4719451" y="1587675"/>
            <a:ext cx="2291250" cy="25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41a2e9a7d9_0_0"/>
          <p:cNvSpPr txBox="1"/>
          <p:nvPr>
            <p:ph type="title"/>
          </p:nvPr>
        </p:nvSpPr>
        <p:spPr>
          <a:xfrm>
            <a:off x="609600" y="-762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Security-  Newest Addition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190" name="Google Shape;190;g241a2e9a7d9_0_0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1" name="Google Shape;191;g241a2e9a7d9_0_0"/>
          <p:cNvSpPr txBox="1"/>
          <p:nvPr/>
        </p:nvSpPr>
        <p:spPr>
          <a:xfrm>
            <a:off x="609600" y="4690050"/>
            <a:ext cx="3556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latin typeface="Playfair Display"/>
                <a:ea typeface="Playfair Display"/>
                <a:cs typeface="Playfair Display"/>
                <a:sym typeface="Playfair Display"/>
              </a:rPr>
              <a:t>Court Isaac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Special Constable</a:t>
            </a:r>
            <a:b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4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>
                <a:latin typeface="Playfair Display"/>
                <a:ea typeface="Playfair Display"/>
                <a:cs typeface="Playfair Display"/>
                <a:sym typeface="Playfair Display"/>
              </a:rPr>
              <a:t>TPP starting June 2023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6826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2" name="Google Shape;192;g241a2e9a7d9_0_0"/>
          <p:cNvSpPr/>
          <p:nvPr/>
        </p:nvSpPr>
        <p:spPr>
          <a:xfrm>
            <a:off x="609600" y="1575225"/>
            <a:ext cx="2618100" cy="2865300"/>
          </a:xfrm>
          <a:prstGeom prst="bevel">
            <a:avLst>
              <a:gd fmla="val 5693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241a2e9a7d9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" name="Google Shape;194;g241a2e9a7d9_0_0"/>
          <p:cNvSpPr txBox="1"/>
          <p:nvPr/>
        </p:nvSpPr>
        <p:spPr>
          <a:xfrm>
            <a:off x="4442700" y="1737925"/>
            <a:ext cx="6993300" cy="3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Darien PD since 1997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Lives in Stratford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Has worked in 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security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at Fairfield University since his retirement from Darien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Launched Darien’s ‘Kids and Cops’ program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Worked closely with The Depot and Middlesex Middle School to 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introduce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teens to the Darien PD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5" name="Google Shape;195;g241a2e9a7d9_0_0"/>
          <p:cNvPicPr preferRelativeResize="0"/>
          <p:nvPr/>
        </p:nvPicPr>
        <p:blipFill rotWithShape="1">
          <a:blip r:embed="rId3">
            <a:alphaModFix/>
          </a:blip>
          <a:srcRect b="0" l="0" r="3418" t="0"/>
          <a:stretch/>
        </p:blipFill>
        <p:spPr>
          <a:xfrm>
            <a:off x="815325" y="1737925"/>
            <a:ext cx="2218125" cy="257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38e052beb4_0_16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Security- Role of Constables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201" name="Google Shape;201;g238e052beb4_0_16"/>
          <p:cNvCxnSpPr/>
          <p:nvPr/>
        </p:nvCxnSpPr>
        <p:spPr>
          <a:xfrm>
            <a:off x="609600" y="1042988"/>
            <a:ext cx="8202300" cy="120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sign on the side of the road&#10;&#10;Description automatically generated" id="202" name="Google Shape;202;g238e052beb4_0_16"/>
          <p:cNvPicPr preferRelativeResize="0"/>
          <p:nvPr/>
        </p:nvPicPr>
        <p:blipFill rotWithShape="1">
          <a:blip r:embed="rId3">
            <a:alphaModFix/>
          </a:blip>
          <a:srcRect b="18017" l="0" r="0" t="16558"/>
          <a:stretch/>
        </p:blipFill>
        <p:spPr>
          <a:xfrm rot="4628303">
            <a:off x="9030298" y="1150798"/>
            <a:ext cx="2887199" cy="166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38e052beb4_0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40519">
            <a:off x="9165799" y="3955620"/>
            <a:ext cx="2463802" cy="2463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38e052beb4_0_16"/>
          <p:cNvSpPr txBox="1"/>
          <p:nvPr/>
        </p:nvSpPr>
        <p:spPr>
          <a:xfrm>
            <a:off x="583200" y="1409988"/>
            <a:ext cx="8794500" cy="4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Constables are able to enforce LAWS, not RULES</a:t>
            </a:r>
            <a:b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○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ENFORCEABLE: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Speeding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Crime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Trespassing (including non-resident use of Roads</a:t>
            </a:r>
            <a:b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○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NOT ENFORCEABLE: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Neighbor to neighbor property disputes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Worker/construction hours*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5" name="Google Shape;205;g238e052beb4_0_16"/>
          <p:cNvSpPr txBox="1"/>
          <p:nvPr/>
        </p:nvSpPr>
        <p:spPr>
          <a:xfrm>
            <a:off x="1148850" y="5779475"/>
            <a:ext cx="766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*will assist with notifying violators when possible</a:t>
            </a:r>
            <a:endParaRPr/>
          </a:p>
        </p:txBody>
      </p:sp>
      <p:sp>
        <p:nvSpPr>
          <p:cNvPr id="206" name="Google Shape;206;g238e052beb4_0_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8e052beb4_0_0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Security- Protecting Ourselves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212" name="Google Shape;212;g238e052beb4_0_0"/>
          <p:cNvCxnSpPr/>
          <p:nvPr/>
        </p:nvCxnSpPr>
        <p:spPr>
          <a:xfrm>
            <a:off x="609600" y="1042988"/>
            <a:ext cx="8202300" cy="120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sign on the side of the road&#10;&#10;Description automatically generated" id="213" name="Google Shape;213;g238e052beb4_0_0"/>
          <p:cNvPicPr preferRelativeResize="0"/>
          <p:nvPr/>
        </p:nvPicPr>
        <p:blipFill rotWithShape="1">
          <a:blip r:embed="rId3">
            <a:alphaModFix/>
          </a:blip>
          <a:srcRect b="18017" l="0" r="0" t="16558"/>
          <a:stretch/>
        </p:blipFill>
        <p:spPr>
          <a:xfrm rot="4628303">
            <a:off x="9030298" y="1150798"/>
            <a:ext cx="2887199" cy="166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238e052beb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40519">
            <a:off x="9165799" y="3955620"/>
            <a:ext cx="2463802" cy="246380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38e052beb4_0_0"/>
          <p:cNvSpPr txBox="1"/>
          <p:nvPr/>
        </p:nvSpPr>
        <p:spPr>
          <a:xfrm>
            <a:off x="544350" y="1207400"/>
            <a:ext cx="8332800" cy="53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LOCK your doors at all times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LOCK your car at all times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DO NOT leave keys and fobs IN or NEAR your vehicle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INSTALL and MONITOR video surveillance (low-cost </a:t>
            </a: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systems</a:t>
            </a: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 such as Ring are very effective)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INFORM TPP </a:t>
            </a: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when</a:t>
            </a: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 you are going to be away from home (vacations, etc.)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CONTACT: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○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Patrol: 203 979 3130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○"/>
            </a:pPr>
            <a:r>
              <a:rPr lang="en-US" sz="24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5"/>
              </a:rPr>
              <a:t>tokenekepolice@gmail.com</a:t>
            </a:r>
            <a:b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</a:pPr>
            <a: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  <a:t>For EMERGENCIES: </a:t>
            </a:r>
            <a:r>
              <a:rPr b="1" i="1" lang="en-US" sz="2400">
                <a:latin typeface="Playfair Display"/>
                <a:ea typeface="Playfair Display"/>
                <a:cs typeface="Playfair Display"/>
                <a:sym typeface="Playfair Display"/>
              </a:rPr>
              <a:t>ALWAYS DIAL 911</a:t>
            </a:r>
            <a:endParaRPr b="1" i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6" name="Google Shape;216;g238e052beb4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09c5830966_0_57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Security- Update on Activity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222" name="Google Shape;222;g209c5830966_0_57"/>
          <p:cNvCxnSpPr/>
          <p:nvPr/>
        </p:nvCxnSpPr>
        <p:spPr>
          <a:xfrm flipH="1" rot="10800000">
            <a:off x="609600" y="1035188"/>
            <a:ext cx="7736400" cy="78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3" name="Google Shape;223;g209c5830966_0_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4" name="Google Shape;224;g209c5830966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223" y="1283227"/>
            <a:ext cx="10077600" cy="559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38e052beb4_1_27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Security- Being Proactive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230" name="Google Shape;230;g238e052beb4_1_27"/>
          <p:cNvCxnSpPr/>
          <p:nvPr/>
        </p:nvCxnSpPr>
        <p:spPr>
          <a:xfrm flipH="1" rot="10800000">
            <a:off x="609600" y="1035188"/>
            <a:ext cx="7736400" cy="78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1" name="Google Shape;231;g238e052beb4_1_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2" name="Google Shape;232;g238e052beb4_1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725" y="1358230"/>
            <a:ext cx="9292225" cy="58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38e052beb4_0_26"/>
          <p:cNvSpPr txBox="1"/>
          <p:nvPr>
            <p:ph type="title"/>
          </p:nvPr>
        </p:nvSpPr>
        <p:spPr>
          <a:xfrm>
            <a:off x="609600" y="0"/>
            <a:ext cx="11777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Development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238" name="Google Shape;238;g238e052beb4_0_26"/>
          <p:cNvCxnSpPr/>
          <p:nvPr/>
        </p:nvCxnSpPr>
        <p:spPr>
          <a:xfrm flipH="1" rot="10800000">
            <a:off x="609600" y="1015988"/>
            <a:ext cx="11387100" cy="270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9" name="Google Shape;239;g238e052beb4_0_26"/>
          <p:cNvSpPr txBox="1"/>
          <p:nvPr/>
        </p:nvSpPr>
        <p:spPr>
          <a:xfrm>
            <a:off x="609600" y="1467650"/>
            <a:ext cx="11100600" cy="57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layfair Display"/>
              <a:buChar char="●"/>
            </a:pPr>
            <a:r>
              <a:rPr lang="en-US" sz="2300">
                <a:latin typeface="Playfair Display"/>
                <a:ea typeface="Playfair Display"/>
                <a:cs typeface="Playfair Display"/>
                <a:sym typeface="Playfair Display"/>
              </a:rPr>
              <a:t>Monitor permitted projects and collect deposits for those in excess of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Playfair Display"/>
                <a:ea typeface="Playfair Display"/>
                <a:cs typeface="Playfair Display"/>
                <a:sym typeface="Playfair Display"/>
              </a:rPr>
              <a:t>$250,000 in value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layfair Display"/>
              <a:buChar char="●"/>
            </a:pPr>
            <a:r>
              <a:rPr lang="en-US" sz="2300">
                <a:latin typeface="Playfair Display"/>
                <a:ea typeface="Playfair Display"/>
                <a:cs typeface="Playfair Display"/>
                <a:sym typeface="Playfair Display"/>
              </a:rPr>
              <a:t>Objective is to notify residents and contractors of certain rules and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Playfair Display"/>
                <a:ea typeface="Playfair Display"/>
                <a:cs typeface="Playfair Display"/>
                <a:sym typeface="Playfair Display"/>
              </a:rPr>
              <a:t>protect association property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layfair Display"/>
              <a:buChar char="●"/>
            </a:pPr>
            <a:r>
              <a:rPr lang="en-US" sz="2300">
                <a:latin typeface="Playfair Display"/>
                <a:ea typeface="Playfair Display"/>
                <a:cs typeface="Playfair Display"/>
                <a:sym typeface="Playfair Display"/>
              </a:rPr>
              <a:t>Deposits are returned upon receipt of C/O and no excess wear and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Playfair Display"/>
                <a:ea typeface="Playfair Display"/>
                <a:cs typeface="Playfair Display"/>
                <a:sym typeface="Playfair Display"/>
              </a:rPr>
              <a:t>tear is identified.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layfair Display"/>
              <a:buChar char="●"/>
            </a:pPr>
            <a:r>
              <a:rPr lang="en-US" sz="2300">
                <a:latin typeface="Playfair Display"/>
                <a:ea typeface="Playfair Display"/>
                <a:cs typeface="Playfair Display"/>
                <a:sym typeface="Playfair Display"/>
              </a:rPr>
              <a:t>Program has been in place for ~3 years and well received by residents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layfair Display"/>
              <a:buChar char="●"/>
            </a:pPr>
            <a:r>
              <a:rPr lang="en-US" sz="2300">
                <a:latin typeface="Playfair Display"/>
                <a:ea typeface="Playfair Display"/>
                <a:cs typeface="Playfair Display"/>
                <a:sym typeface="Playfair Display"/>
              </a:rPr>
              <a:t>Currently holding $31,000 in deposits from 8 residents/projects.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0" name="Google Shape;240;g238e052beb4_0_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41a2e9a7d9_1_0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Roads, Drainage &amp; Trees (RDTC)</a:t>
            </a:r>
            <a:endParaRPr sz="4000"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246" name="Google Shape;246;g241a2e9a7d9_1_0"/>
          <p:cNvCxnSpPr/>
          <p:nvPr/>
        </p:nvCxnSpPr>
        <p:spPr>
          <a:xfrm>
            <a:off x="679975" y="1044125"/>
            <a:ext cx="8131800" cy="87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7" name="Google Shape;247;g241a2e9a7d9_1_0"/>
          <p:cNvSpPr txBox="1"/>
          <p:nvPr/>
        </p:nvSpPr>
        <p:spPr>
          <a:xfrm>
            <a:off x="447732" y="1173291"/>
            <a:ext cx="10745100" cy="53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76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RDTC is responsible for monitoring and maintaining the safe functioning of all of the TA’s common area roads, drainage systems and trees.  </a:t>
            </a:r>
            <a:endParaRPr sz="1300"/>
          </a:p>
          <a:p>
            <a:pPr indent="-3746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E4E79"/>
              </a:buClr>
              <a:buSzPts val="2300"/>
              <a:buFont typeface="Playfair Display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 7.2 miles of roads have an estimated useful life of between 16-20+ years and are repaved in pre-designated sections based upon the recommendations of paving experts.</a:t>
            </a:r>
            <a:endParaRPr b="0" i="0" sz="19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2300"/>
              <a:buFont typeface="Playfair Display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 strive to conservatively maintain the paving capital fund of approximately $775</a:t>
            </a:r>
            <a:r>
              <a:rPr lang="en-US" sz="19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,000 </a:t>
            </a:r>
            <a:r>
              <a:rPr b="0" i="0" lang="en-US" sz="19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 cover 2/3rds of the cost to repave all TA roads.</a:t>
            </a:r>
            <a:endParaRPr sz="1300"/>
          </a:p>
          <a:p>
            <a:pPr indent="-374650" lvl="0" marL="4572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2300"/>
              <a:buFont typeface="Playfair Display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 are responsible for the annual operating budgets covering routine repair and maintenance items, and for the cost for snowplowing.</a:t>
            </a:r>
            <a:endParaRPr sz="1300"/>
          </a:p>
          <a:p>
            <a:pPr indent="-374650" lvl="0" marL="4572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2300"/>
              <a:buFont typeface="Playfair Display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For FY 2023:</a:t>
            </a:r>
            <a:endParaRPr sz="1300"/>
          </a:p>
          <a:p>
            <a:pPr indent="-3746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2300"/>
              <a:buFont typeface="Noto Sans Symbols"/>
              <a:buChar char="▪"/>
            </a:pPr>
            <a:r>
              <a:rPr b="0" i="0" lang="en-US" sz="19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Rebuilt the roadbed at top of Canoe Trail to deal with recurring sinkholes</a:t>
            </a:r>
            <a:endParaRPr b="0" i="0" sz="19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746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2300"/>
              <a:buFont typeface="Noto Sans Symbols"/>
              <a:buChar char="▪"/>
            </a:pPr>
            <a:r>
              <a:rPr b="0" i="0" lang="en-US" sz="19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Repaired the sinkholes at the foot of Winding Lane</a:t>
            </a:r>
            <a:endParaRPr sz="1300"/>
          </a:p>
          <a:p>
            <a:pPr indent="-3746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2300"/>
              <a:buFont typeface="Noto Sans Symbols"/>
              <a:buChar char="▪"/>
            </a:pPr>
            <a:r>
              <a:rPr b="0" i="0" lang="en-US" sz="19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Repaved Winding Lane</a:t>
            </a:r>
            <a:endParaRPr b="0" i="0" sz="19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746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1E4E79"/>
              </a:buClr>
              <a:buSzPts val="2300"/>
              <a:buFont typeface="Noto Sans Symbols"/>
              <a:buChar char="▪"/>
            </a:pPr>
            <a:r>
              <a:rPr b="0" i="0" lang="en-US" sz="19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Repaired the scuppers at the Searles-Contentment Island Causeway</a:t>
            </a:r>
            <a:endParaRPr b="0" i="0" sz="23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8" name="Google Shape;248;g241a2e9a7d9_1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241a2e9a7d9_1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08" y="1410322"/>
            <a:ext cx="10612658" cy="4482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41a2e9a7d9_1_7"/>
          <p:cNvSpPr txBox="1"/>
          <p:nvPr>
            <p:ph type="title"/>
          </p:nvPr>
        </p:nvSpPr>
        <p:spPr>
          <a:xfrm>
            <a:off x="838200" y="7726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RDTC</a:t>
            </a:r>
            <a:endParaRPr sz="4000"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sp>
        <p:nvSpPr>
          <p:cNvPr id="255" name="Google Shape;255;g241a2e9a7d9_1_7"/>
          <p:cNvSpPr txBox="1"/>
          <p:nvPr>
            <p:ph idx="1" type="body"/>
          </p:nvPr>
        </p:nvSpPr>
        <p:spPr>
          <a:xfrm>
            <a:off x="943273" y="1696150"/>
            <a:ext cx="8852100" cy="42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4435"/>
              <a:buNone/>
            </a:pPr>
            <a:r>
              <a:rPr b="1" lang="en-US" sz="3316">
                <a:solidFill>
                  <a:schemeClr val="lt1"/>
                </a:solidFill>
              </a:rPr>
              <a:t>For FY 2024:</a:t>
            </a:r>
            <a:br>
              <a:rPr b="1" lang="en-US" sz="3316">
                <a:solidFill>
                  <a:schemeClr val="lt1"/>
                </a:solidFill>
              </a:rPr>
            </a:br>
            <a:endParaRPr b="1" sz="2025"/>
          </a:p>
          <a:p>
            <a:pPr indent="-356235" lvl="0" marL="457200" rtl="0" algn="l">
              <a:lnSpc>
                <a:spcPct val="114999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Char char="●"/>
            </a:pPr>
            <a:r>
              <a:rPr b="1" lang="en-US" sz="2600">
                <a:solidFill>
                  <a:schemeClr val="lt1"/>
                </a:solidFill>
              </a:rPr>
              <a:t>We will be having a coastal engineering firm work with the TA to obtain DEP and other required approvals for repairing the Searles-Contentment Island seawall.</a:t>
            </a:r>
            <a:br>
              <a:rPr b="1" lang="en-US" sz="2600">
                <a:solidFill>
                  <a:schemeClr val="lt1"/>
                </a:solidFill>
              </a:rPr>
            </a:br>
            <a:endParaRPr b="1" sz="2600">
              <a:solidFill>
                <a:schemeClr val="lt1"/>
              </a:solidFill>
            </a:endParaRPr>
          </a:p>
          <a:p>
            <a:pPr indent="-356235" lvl="0" marL="457200" rtl="0" algn="l">
              <a:lnSpc>
                <a:spcPct val="114999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Char char="●"/>
            </a:pPr>
            <a:r>
              <a:rPr b="1" lang="en-US" sz="2600">
                <a:solidFill>
                  <a:schemeClr val="lt1"/>
                </a:solidFill>
              </a:rPr>
              <a:t>We are planning to engage the coastal engineering firm to provide recommendations to minimize flooding between the Searles-Contentment Island causeway and Butler Island.</a:t>
            </a:r>
            <a:br>
              <a:rPr b="1" lang="en-US" sz="2600">
                <a:solidFill>
                  <a:schemeClr val="lt1"/>
                </a:solidFill>
              </a:rPr>
            </a:br>
            <a:endParaRPr b="1"/>
          </a:p>
          <a:p>
            <a:pPr indent="-356235" lvl="0" marL="457200" rtl="0" algn="l">
              <a:lnSpc>
                <a:spcPct val="114999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Char char="●"/>
            </a:pPr>
            <a:r>
              <a:rPr b="1" lang="en-US" sz="2600">
                <a:solidFill>
                  <a:schemeClr val="lt1"/>
                </a:solidFill>
              </a:rPr>
              <a:t>No TA roads have been judged as requiring paving in FY 2024.</a:t>
            </a:r>
            <a:endParaRPr b="1"/>
          </a:p>
          <a:p>
            <a:pPr indent="0" lvl="0" marL="0" rtl="0" algn="l">
              <a:lnSpc>
                <a:spcPct val="114999"/>
              </a:lnSpc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ct val="100000"/>
              <a:buFont typeface="Playfair Display"/>
              <a:buNone/>
            </a:pPr>
            <a:r>
              <a:t/>
            </a:r>
            <a:endParaRPr/>
          </a:p>
        </p:txBody>
      </p:sp>
      <p:sp>
        <p:nvSpPr>
          <p:cNvPr id="256" name="Google Shape;256;g241a2e9a7d9_1_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7" name="Google Shape;257;g241a2e9a7d9_1_7"/>
          <p:cNvCxnSpPr/>
          <p:nvPr/>
        </p:nvCxnSpPr>
        <p:spPr>
          <a:xfrm>
            <a:off x="609600" y="1042988"/>
            <a:ext cx="10564500" cy="12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8" name="Google Shape;258;g241a2e9a7d9_1_7"/>
          <p:cNvSpPr txBox="1"/>
          <p:nvPr/>
        </p:nvSpPr>
        <p:spPr>
          <a:xfrm>
            <a:off x="702730" y="6002869"/>
            <a:ext cx="10663800" cy="646500"/>
          </a:xfrm>
          <a:prstGeom prst="rect">
            <a:avLst/>
          </a:prstGeom>
          <a:noFill/>
          <a:ln cap="flat" cmpd="sng" w="2857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 welcome notifications of any potentially unsafe or</a:t>
            </a:r>
            <a:br>
              <a:rPr b="1" lang="en-US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b="1" i="0" lang="en-US" sz="18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non-functioning conditions related to our common areas.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41c374f0f1_0_22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264" name="Google Shape;264;g241c374f0f1_0_22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5" name="Google Shape;265;g241c374f0f1_0_22"/>
          <p:cNvSpPr txBox="1"/>
          <p:nvPr/>
        </p:nvSpPr>
        <p:spPr>
          <a:xfrm>
            <a:off x="507300" y="3322200"/>
            <a:ext cx="5652600" cy="4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2022/2023 EVENTS</a:t>
            </a:r>
            <a:endParaRPr b="1" sz="3000" u="sng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Block Party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Halloween	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Holiday Gathering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Easter Egg Hunt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Annual Meeting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6" name="Google Shape;266;g241c374f0f1_0_22"/>
          <p:cNvSpPr txBox="1"/>
          <p:nvPr/>
        </p:nvSpPr>
        <p:spPr>
          <a:xfrm>
            <a:off x="6299075" y="1334350"/>
            <a:ext cx="5652600" cy="3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2023/2024 PLANNING</a:t>
            </a:r>
            <a:endParaRPr b="1" sz="3000" u="sng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Block Party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Halloween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Holiday Gathering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Easter Egg Hunt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Adult Cocktail Party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Annual Meeting with Social Hour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Darien Land Trust Partnership TBD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7" name="Google Shape;267;g241c374f0f1_0_22"/>
          <p:cNvSpPr txBox="1"/>
          <p:nvPr/>
        </p:nvSpPr>
        <p:spPr>
          <a:xfrm>
            <a:off x="672550" y="3038250"/>
            <a:ext cx="50577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 u="sng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241c374f0f1_0_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9" name="Google Shape;269;g241c374f0f1_0_22"/>
          <p:cNvSpPr txBox="1"/>
          <p:nvPr/>
        </p:nvSpPr>
        <p:spPr>
          <a:xfrm>
            <a:off x="520150" y="1325700"/>
            <a:ext cx="5840400" cy="19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2023/2024 SOCIAL DUES</a:t>
            </a:r>
            <a:endParaRPr b="1" sz="3000" u="sng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$95 per household (optional)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Estimated funds: $20,000 (80% HH)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>
            <p:ph type="title"/>
          </p:nvPr>
        </p:nvSpPr>
        <p:spPr>
          <a:xfrm>
            <a:off x="1136428" y="-177298"/>
            <a:ext cx="7474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AGENDA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sp>
        <p:nvSpPr>
          <p:cNvPr id="101" name="Google Shape;101;p2"/>
          <p:cNvSpPr txBox="1"/>
          <p:nvPr>
            <p:ph idx="1" type="body"/>
          </p:nvPr>
        </p:nvSpPr>
        <p:spPr>
          <a:xfrm>
            <a:off x="981700" y="1148400"/>
            <a:ext cx="8730000" cy="69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•"/>
            </a:pP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Introduction to the Association						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History and Function of the TA					Michael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FY 22 Board of Directors							Michael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The Association &amp; The Tax District</a:t>
            </a: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					</a:t>
            </a: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Scott</a:t>
            </a: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		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•"/>
            </a:pP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Treasurer’s Report					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2023/2024 Budget								Scott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2022/2023 Performance							Scott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Insurance										Scott		</a:t>
            </a:r>
            <a:endParaRPr sz="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Playfair Display"/>
              <a:buChar char="•"/>
            </a:pP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Amendment to By Laws							Jack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•"/>
            </a:pP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Committee Reports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Security										Quinten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Development									Jack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Roads/Drainage/Trees							Holt, Winston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Social										Jamie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Welcoming									Livia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AutoNum type="alphaLcPeriod"/>
            </a:pPr>
            <a:r>
              <a:rPr lang="en-US" sz="1600">
                <a:latin typeface="Playfair Display"/>
                <a:ea typeface="Playfair Display"/>
                <a:cs typeface="Playfair Display"/>
                <a:sym typeface="Playfair Display"/>
              </a:rPr>
              <a:t>Beautification									Liza	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•"/>
            </a:pP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Nominating &amp; Introduction of Board Members		Joan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•"/>
            </a:pP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Our Asks and Q &amp; A								Michael/All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1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cap="flat" cmpd="sng" w="22225">
            <a:solidFill>
              <a:srgbClr val="036ED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2536" y="2670284"/>
            <a:ext cx="1501665" cy="15016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2"/>
          <p:cNvCxnSpPr/>
          <p:nvPr/>
        </p:nvCxnSpPr>
        <p:spPr>
          <a:xfrm flipH="1" rot="10800000">
            <a:off x="1136428" y="911626"/>
            <a:ext cx="7817700" cy="123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6" name="Google Shape;106;p2"/>
          <p:cNvSpPr txBox="1"/>
          <p:nvPr>
            <p:ph idx="12" type="sldNum"/>
          </p:nvPr>
        </p:nvSpPr>
        <p:spPr>
          <a:xfrm flipH="1">
            <a:off x="9613325" y="6460000"/>
            <a:ext cx="321600" cy="30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09c5830966_0_42"/>
          <p:cNvSpPr txBox="1"/>
          <p:nvPr>
            <p:ph type="title"/>
          </p:nvPr>
        </p:nvSpPr>
        <p:spPr>
          <a:xfrm>
            <a:off x="609600" y="2286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FY 2022 Events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275" name="Google Shape;275;g209c5830966_0_42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6" name="Google Shape;276;g209c5830966_0_42"/>
          <p:cNvSpPr txBox="1"/>
          <p:nvPr/>
        </p:nvSpPr>
        <p:spPr>
          <a:xfrm>
            <a:off x="609600" y="1342425"/>
            <a:ext cx="5158200" cy="3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b="1"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Block Party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Timing: 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September 11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Cost: $13,500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Attendance: 420 guests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Food &amp; Ice Cream Trucks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DJ, Magician, Face Painting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 Roadie Cups 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7" name="Google Shape;277;g209c5830966_0_42"/>
          <p:cNvSpPr txBox="1"/>
          <p:nvPr/>
        </p:nvSpPr>
        <p:spPr>
          <a:xfrm>
            <a:off x="3341075" y="1504450"/>
            <a:ext cx="888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209c5830966_0_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9" name="Google Shape;279;g209c5830966_0_42"/>
          <p:cNvPicPr preferRelativeResize="0"/>
          <p:nvPr/>
        </p:nvPicPr>
        <p:blipFill rotWithShape="1">
          <a:blip r:embed="rId3">
            <a:alphaModFix/>
          </a:blip>
          <a:srcRect b="20976" l="28782" r="32604" t="33453"/>
          <a:stretch/>
        </p:blipFill>
        <p:spPr>
          <a:xfrm>
            <a:off x="757075" y="4406850"/>
            <a:ext cx="3909523" cy="245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209c5830966_0_42"/>
          <p:cNvPicPr preferRelativeResize="0"/>
          <p:nvPr/>
        </p:nvPicPr>
        <p:blipFill rotWithShape="1">
          <a:blip r:embed="rId4">
            <a:alphaModFix/>
          </a:blip>
          <a:srcRect b="14364" l="29591" r="33775" t="17654"/>
          <a:stretch/>
        </p:blipFill>
        <p:spPr>
          <a:xfrm>
            <a:off x="7789775" y="151324"/>
            <a:ext cx="4154798" cy="409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09c5830966_0_42"/>
          <p:cNvPicPr preferRelativeResize="0"/>
          <p:nvPr/>
        </p:nvPicPr>
        <p:blipFill rotWithShape="1">
          <a:blip r:embed="rId5">
            <a:alphaModFix/>
          </a:blip>
          <a:srcRect b="8037" l="28734" r="32928" t="37546"/>
          <a:stretch/>
        </p:blipFill>
        <p:spPr>
          <a:xfrm>
            <a:off x="8149325" y="4386587"/>
            <a:ext cx="3304690" cy="249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09c5830966_0_42"/>
          <p:cNvPicPr preferRelativeResize="0"/>
          <p:nvPr/>
        </p:nvPicPr>
        <p:blipFill rotWithShape="1">
          <a:blip r:embed="rId6">
            <a:alphaModFix/>
          </a:blip>
          <a:srcRect b="12905" l="28936" r="33124" t="29938"/>
          <a:stretch/>
        </p:blipFill>
        <p:spPr>
          <a:xfrm>
            <a:off x="4880744" y="4406850"/>
            <a:ext cx="3113434" cy="249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41c374f0f1_0_48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FY 2022 Events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288" name="Google Shape;288;g241c374f0f1_0_48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9" name="Google Shape;289;g241c374f0f1_0_48"/>
          <p:cNvSpPr txBox="1"/>
          <p:nvPr/>
        </p:nvSpPr>
        <p:spPr>
          <a:xfrm>
            <a:off x="609600" y="1361625"/>
            <a:ext cx="5158200" cy="4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b="1"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Halloween</a:t>
            </a:r>
            <a:r>
              <a:rPr b="1"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Party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Timing: October 31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Cost: $6,500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Attendance: 300+ guests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28 Trick-or-Treating Tables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(2) Gourmet Pizza Trucks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DJs, Glowsticks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0" name="Google Shape;290;g241c374f0f1_0_48"/>
          <p:cNvSpPr txBox="1"/>
          <p:nvPr/>
        </p:nvSpPr>
        <p:spPr>
          <a:xfrm>
            <a:off x="3341075" y="1504450"/>
            <a:ext cx="888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241c374f0f1_0_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2" name="Google Shape;292;g241c374f0f1_0_48"/>
          <p:cNvPicPr preferRelativeResize="0"/>
          <p:nvPr/>
        </p:nvPicPr>
        <p:blipFill rotWithShape="1">
          <a:blip r:embed="rId3">
            <a:alphaModFix/>
          </a:blip>
          <a:srcRect b="10276" l="26150" r="27687" t="18213"/>
          <a:stretch/>
        </p:blipFill>
        <p:spPr>
          <a:xfrm>
            <a:off x="8407452" y="865752"/>
            <a:ext cx="3670027" cy="30204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3" name="Google Shape;293;g241c374f0f1_0_48"/>
          <p:cNvPicPr preferRelativeResize="0"/>
          <p:nvPr/>
        </p:nvPicPr>
        <p:blipFill rotWithShape="1">
          <a:blip r:embed="rId4">
            <a:alphaModFix/>
          </a:blip>
          <a:srcRect b="8287" l="34495" r="37827" t="21947"/>
          <a:stretch/>
        </p:blipFill>
        <p:spPr>
          <a:xfrm>
            <a:off x="5669525" y="2995068"/>
            <a:ext cx="2511974" cy="336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41c374f0f1_0_48"/>
          <p:cNvPicPr preferRelativeResize="0"/>
          <p:nvPr/>
        </p:nvPicPr>
        <p:blipFill rotWithShape="1">
          <a:blip r:embed="rId5">
            <a:alphaModFix/>
          </a:blip>
          <a:srcRect b="9129" l="22911" r="25750" t="26124"/>
          <a:stretch/>
        </p:blipFill>
        <p:spPr>
          <a:xfrm>
            <a:off x="8407450" y="4085907"/>
            <a:ext cx="3388550" cy="227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41c374f0f1_0_48"/>
          <p:cNvPicPr preferRelativeResize="0"/>
          <p:nvPr/>
        </p:nvPicPr>
        <p:blipFill rotWithShape="1">
          <a:blip r:embed="rId6">
            <a:alphaModFix/>
          </a:blip>
          <a:srcRect b="8346" l="23575" r="30179" t="21215"/>
          <a:stretch/>
        </p:blipFill>
        <p:spPr>
          <a:xfrm>
            <a:off x="5993763" y="1133937"/>
            <a:ext cx="2187725" cy="177021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41c374f0f1_0_69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FY 2022 Events </a:t>
            </a: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301" name="Google Shape;301;g241c374f0f1_0_69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2" name="Google Shape;302;g241c374f0f1_0_69"/>
          <p:cNvSpPr txBox="1"/>
          <p:nvPr/>
        </p:nvSpPr>
        <p:spPr>
          <a:xfrm>
            <a:off x="609600" y="1438400"/>
            <a:ext cx="5620800" cy="52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b="1"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Holiday Gathering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Timing: 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December 18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Cost: $1,950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Attendance: 120 guests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Ben &amp; Jerry’s Hot 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Cocoa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Truck, Cookies, 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Schnapps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Carols by DHS Tutors Orchestra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 Coffee Mugs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Ornament Exchange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3" name="Google Shape;303;g241c374f0f1_0_69"/>
          <p:cNvSpPr txBox="1"/>
          <p:nvPr/>
        </p:nvSpPr>
        <p:spPr>
          <a:xfrm>
            <a:off x="3341075" y="1504450"/>
            <a:ext cx="888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241c374f0f1_0_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5" name="Google Shape;305;g241c374f0f1_0_69"/>
          <p:cNvPicPr preferRelativeResize="0"/>
          <p:nvPr/>
        </p:nvPicPr>
        <p:blipFill rotWithShape="1">
          <a:blip r:embed="rId3">
            <a:alphaModFix/>
          </a:blip>
          <a:srcRect b="24497" l="40507" r="44721" t="33533"/>
          <a:stretch/>
        </p:blipFill>
        <p:spPr>
          <a:xfrm>
            <a:off x="9314450" y="189900"/>
            <a:ext cx="2433499" cy="367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41c374f0f1_0_69"/>
          <p:cNvPicPr preferRelativeResize="0"/>
          <p:nvPr/>
        </p:nvPicPr>
        <p:blipFill rotWithShape="1">
          <a:blip r:embed="rId4">
            <a:alphaModFix/>
          </a:blip>
          <a:srcRect b="12907" l="35707" r="37641" t="26464"/>
          <a:stretch/>
        </p:blipFill>
        <p:spPr>
          <a:xfrm>
            <a:off x="9885741" y="4017362"/>
            <a:ext cx="1862208" cy="22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41c374f0f1_0_69"/>
          <p:cNvPicPr preferRelativeResize="0"/>
          <p:nvPr/>
        </p:nvPicPr>
        <p:blipFill rotWithShape="1">
          <a:blip r:embed="rId5">
            <a:alphaModFix/>
          </a:blip>
          <a:srcRect b="28009" l="35908" r="37235" t="21210"/>
          <a:stretch/>
        </p:blipFill>
        <p:spPr>
          <a:xfrm>
            <a:off x="6536802" y="1150263"/>
            <a:ext cx="2681798" cy="269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241c374f0f1_0_69"/>
          <p:cNvPicPr preferRelativeResize="0"/>
          <p:nvPr/>
        </p:nvPicPr>
        <p:blipFill rotWithShape="1">
          <a:blip r:embed="rId6">
            <a:alphaModFix/>
          </a:blip>
          <a:srcRect b="27587" l="38458" r="36953" t="38551"/>
          <a:stretch/>
        </p:blipFill>
        <p:spPr>
          <a:xfrm>
            <a:off x="6536800" y="3951393"/>
            <a:ext cx="3166325" cy="2316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41c374f0f1_0_83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FY 2022 Events </a:t>
            </a: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314" name="Google Shape;314;g241c374f0f1_0_83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5" name="Google Shape;315;g241c374f0f1_0_83"/>
          <p:cNvSpPr txBox="1"/>
          <p:nvPr/>
        </p:nvSpPr>
        <p:spPr>
          <a:xfrm>
            <a:off x="609600" y="1649550"/>
            <a:ext cx="56208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b="1"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Easter Egg Hunt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Timing: April 2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Cost: $850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Attendance: 210+ guests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1,800+ Easter Eggs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Easter Bunny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Sweet treats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6" name="Google Shape;316;g241c374f0f1_0_83"/>
          <p:cNvSpPr txBox="1"/>
          <p:nvPr/>
        </p:nvSpPr>
        <p:spPr>
          <a:xfrm>
            <a:off x="3341075" y="1504450"/>
            <a:ext cx="888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241c374f0f1_0_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8" name="Google Shape;318;g241c374f0f1_0_83"/>
          <p:cNvPicPr preferRelativeResize="0"/>
          <p:nvPr/>
        </p:nvPicPr>
        <p:blipFill rotWithShape="1">
          <a:blip r:embed="rId3">
            <a:alphaModFix/>
          </a:blip>
          <a:srcRect b="2735" l="41623" r="28556" t="39437"/>
          <a:stretch/>
        </p:blipFill>
        <p:spPr>
          <a:xfrm>
            <a:off x="8368550" y="294749"/>
            <a:ext cx="2985278" cy="30752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9" name="Google Shape;319;g241c374f0f1_0_83"/>
          <p:cNvPicPr preferRelativeResize="0"/>
          <p:nvPr/>
        </p:nvPicPr>
        <p:blipFill rotWithShape="1">
          <a:blip r:embed="rId4">
            <a:alphaModFix/>
          </a:blip>
          <a:srcRect b="7156" l="27648" r="25497" t="40109"/>
          <a:stretch/>
        </p:blipFill>
        <p:spPr>
          <a:xfrm>
            <a:off x="6377700" y="3472224"/>
            <a:ext cx="4976102" cy="29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41c374f0f1_0_83"/>
          <p:cNvPicPr preferRelativeResize="0"/>
          <p:nvPr/>
        </p:nvPicPr>
        <p:blipFill rotWithShape="1">
          <a:blip r:embed="rId5">
            <a:alphaModFix/>
          </a:blip>
          <a:srcRect b="8578" l="38371" r="37142" t="34722"/>
          <a:stretch/>
        </p:blipFill>
        <p:spPr>
          <a:xfrm>
            <a:off x="6377688" y="1123675"/>
            <a:ext cx="1843550" cy="226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41c374f0f1_0_34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Survey Results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326" name="Google Shape;326;g241c374f0f1_0_34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7" name="Google Shape;327;g241c374f0f1_0_34"/>
          <p:cNvSpPr txBox="1"/>
          <p:nvPr/>
        </p:nvSpPr>
        <p:spPr>
          <a:xfrm>
            <a:off x="609600" y="1043000"/>
            <a:ext cx="11059200" cy="4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Takeaways</a:t>
            </a:r>
            <a:br>
              <a:rPr b="1"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b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b="1"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Tokeneke Association likes to party!</a:t>
            </a:r>
            <a:endParaRPr b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Halloween will become ‘food truck kick-off’ with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traditional trick-or-treating ON Halloween night itself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Families enjoy the holiday gathering and block party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Interest in adult-only cocktail party and both women’s and men’s events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8" name="Google Shape;328;g241c374f0f1_0_3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09c5830966_0_47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Welcoming: FY 23 Activity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334" name="Google Shape;334;g209c5830966_0_47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5" name="Google Shape;335;g209c5830966_0_47"/>
          <p:cNvSpPr txBox="1"/>
          <p:nvPr/>
        </p:nvSpPr>
        <p:spPr>
          <a:xfrm>
            <a:off x="721850" y="1368700"/>
            <a:ext cx="10452300" cy="55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16 New Neighbors (approx. 6% turnover)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17 Transactions in the neighborhood from April 2022-May 2023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Welcome bag includes the following as well as a note from the Board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"/>
              <a:buChar char="○"/>
            </a:pPr>
            <a:r>
              <a:rPr lang="en-US" sz="2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 grocery tote</a:t>
            </a:r>
            <a:endParaRPr sz="2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"/>
              <a:buChar char="○"/>
            </a:pPr>
            <a:r>
              <a:rPr lang="en-US" sz="2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 handbook</a:t>
            </a:r>
            <a:endParaRPr sz="2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"/>
              <a:buChar char="○"/>
            </a:pPr>
            <a:r>
              <a:rPr lang="en-US" sz="2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 history book</a:t>
            </a:r>
            <a:endParaRPr sz="2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"/>
              <a:buChar char="○"/>
            </a:pPr>
            <a:r>
              <a:rPr lang="en-US" sz="2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 mugs and fresh ground coffee beans</a:t>
            </a:r>
            <a:endParaRPr sz="2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</a:pPr>
            <a:r>
              <a:rPr lang="en-US" sz="2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 car stickers and a note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There are 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currently 7 active ‘for sale’ listings in the Association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6" name="Google Shape;336;g209c5830966_0_47"/>
          <p:cNvSpPr txBox="1"/>
          <p:nvPr/>
        </p:nvSpPr>
        <p:spPr>
          <a:xfrm>
            <a:off x="359900" y="1174488"/>
            <a:ext cx="554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209c5830966_0_4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38e052beb4_0_105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Welcoming: New Neighbors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343" name="Google Shape;343;g238e052beb4_0_105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4" name="Google Shape;344;g238e052beb4_0_105"/>
          <p:cNvSpPr txBox="1"/>
          <p:nvPr/>
        </p:nvSpPr>
        <p:spPr>
          <a:xfrm>
            <a:off x="968600" y="1229723"/>
            <a:ext cx="4656300" cy="55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Pam &amp; Tony Harrington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Owen &amp; Catherine Buckley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Jane &amp; Jon Rather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Abby &amp; Erik Ward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Anna &amp; Justin Patterson 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Natalie &amp; Douglas Doughty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Amanda &amp; Rory Callahan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Jeffery &amp; Chelsea Leach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Jessica Murphy &amp; Michael Mulcahy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Colleen Casey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Lou and Ginny LaRocca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Amanda &amp; JP Spatola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Laura Parker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David &amp; Liz Haines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Thomas &amp; Selma Savage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Daniel Saval &amp; Ulyana Bardyn</a:t>
            </a:r>
            <a:endParaRPr sz="19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5" name="Google Shape;345;g238e052beb4_0_10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6" name="Google Shape;346;g238e052beb4_0_105"/>
          <p:cNvSpPr txBox="1"/>
          <p:nvPr/>
        </p:nvSpPr>
        <p:spPr>
          <a:xfrm>
            <a:off x="5823875" y="1229723"/>
            <a:ext cx="3862200" cy="55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6 Homewood Lane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5 Indian Trail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11 Winding Lane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14 Winding Lane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11 Searles Road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28 Old Farm Road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2 Tokeneke Beach Drive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8 East Trail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11 Arrowhead Way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8 Searles Road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11 Hope Drive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11 Searles Road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25 Searles Road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68 Arrowhead Way 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43 Old Farm Road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layfair Display"/>
                <a:ea typeface="Playfair Display"/>
                <a:cs typeface="Playfair Display"/>
                <a:sym typeface="Playfair Display"/>
              </a:rPr>
              <a:t>25 Winding Lane 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09c5830966_1_59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Beautification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352" name="Google Shape;352;g209c5830966_1_59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3" name="Google Shape;353;g209c5830966_1_59"/>
          <p:cNvSpPr txBox="1"/>
          <p:nvPr/>
        </p:nvSpPr>
        <p:spPr>
          <a:xfrm>
            <a:off x="457200" y="2237175"/>
            <a:ext cx="57756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Maintain islands at Cross &amp; Tokeneke Trail and Cross &amp; Searles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Provide holiday lighting at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Cross Road Islands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Maintain Association-owned landscaped areas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Maintain signage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4" name="Google Shape;354;g209c5830966_1_59"/>
          <p:cNvSpPr txBox="1"/>
          <p:nvPr/>
        </p:nvSpPr>
        <p:spPr>
          <a:xfrm>
            <a:off x="-762000" y="1325700"/>
            <a:ext cx="55488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We Do</a:t>
            </a:r>
            <a:endParaRPr b="1" sz="3000" u="sng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g209c5830966_1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1825" y="3429000"/>
            <a:ext cx="4947100" cy="305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209c5830966_1_5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09c5830966_1_10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Nominating: FY 23/24 Board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362" name="Google Shape;362;g209c5830966_1_10"/>
          <p:cNvCxnSpPr/>
          <p:nvPr/>
        </p:nvCxnSpPr>
        <p:spPr>
          <a:xfrm flipH="1" rot="10800000">
            <a:off x="609600" y="1035188"/>
            <a:ext cx="7011900" cy="78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3" name="Google Shape;363;g209c5830966_1_10"/>
          <p:cNvSpPr txBox="1"/>
          <p:nvPr/>
        </p:nvSpPr>
        <p:spPr>
          <a:xfrm>
            <a:off x="231475" y="1836132"/>
            <a:ext cx="2743200" cy="44022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Holt Smith* </a:t>
            </a:r>
            <a:br>
              <a:rPr lang="en-US"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(Roads)</a:t>
            </a:r>
            <a:br>
              <a:rPr lang="en-US"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Liza Smith</a:t>
            </a:r>
            <a:br>
              <a:rPr lang="en-US"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(Beautification)</a:t>
            </a:r>
            <a:br>
              <a:rPr lang="en-US"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Robert Wilson</a:t>
            </a:r>
            <a:br>
              <a:rPr lang="en-US"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(Insurance)</a:t>
            </a:r>
            <a:br>
              <a:rPr lang="en-US"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4" name="Google Shape;364;g209c5830966_1_10"/>
          <p:cNvSpPr txBox="1"/>
          <p:nvPr/>
        </p:nvSpPr>
        <p:spPr>
          <a:xfrm>
            <a:off x="3221425" y="1831679"/>
            <a:ext cx="2743200" cy="4433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Michael Casolo*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(President)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Jack DeVita*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(VP, Construction)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David Madon*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(Secretary)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Caroline Rosen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(Welcoming)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5" name="Google Shape;365;g209c5830966_1_10"/>
          <p:cNvSpPr txBox="1"/>
          <p:nvPr/>
        </p:nvSpPr>
        <p:spPr>
          <a:xfrm>
            <a:off x="6211375" y="1836129"/>
            <a:ext cx="2743200" cy="4433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Scott Appleby*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(Treasurer)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Joan Meyjes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(Nominating)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Sarah Walker</a:t>
            </a: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(Communications)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Winston van Buitenen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(Roads)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6" name="Google Shape;366;g209c5830966_1_10"/>
          <p:cNvSpPr txBox="1"/>
          <p:nvPr/>
        </p:nvSpPr>
        <p:spPr>
          <a:xfrm>
            <a:off x="3967075" y="6334800"/>
            <a:ext cx="745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200">
                <a:latin typeface="Playfair Display"/>
                <a:ea typeface="Playfair Display"/>
                <a:cs typeface="Playfair Display"/>
                <a:sym typeface="Playfair Display"/>
              </a:rPr>
              <a:t>*denotes Executive Committee</a:t>
            </a:r>
            <a:endParaRPr i="1" sz="2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7" name="Google Shape;367;g209c5830966_1_10"/>
          <p:cNvSpPr txBox="1"/>
          <p:nvPr/>
        </p:nvSpPr>
        <p:spPr>
          <a:xfrm>
            <a:off x="9201325" y="1836132"/>
            <a:ext cx="2743200" cy="4433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Livia Boova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(Social)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Jamie Hamon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(Social)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Quinten Stevens*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(Security)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8" name="Google Shape;368;g209c5830966_1_10"/>
          <p:cNvSpPr txBox="1"/>
          <p:nvPr>
            <p:ph idx="12" type="sldNum"/>
          </p:nvPr>
        </p:nvSpPr>
        <p:spPr>
          <a:xfrm>
            <a:off x="9201325" y="13598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CLASS of 2027</a:t>
            </a:r>
            <a:endParaRPr/>
          </a:p>
        </p:txBody>
      </p:sp>
      <p:sp>
        <p:nvSpPr>
          <p:cNvPr id="369" name="Google Shape;369;g209c5830966_1_10"/>
          <p:cNvSpPr txBox="1"/>
          <p:nvPr/>
        </p:nvSpPr>
        <p:spPr>
          <a:xfrm>
            <a:off x="103075" y="120580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CLASS of 2024</a:t>
            </a:r>
            <a:endParaRPr/>
          </a:p>
        </p:txBody>
      </p:sp>
      <p:sp>
        <p:nvSpPr>
          <p:cNvPr id="370" name="Google Shape;370;g209c5830966_1_10"/>
          <p:cNvSpPr txBox="1"/>
          <p:nvPr/>
        </p:nvSpPr>
        <p:spPr>
          <a:xfrm>
            <a:off x="3076200" y="12198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CLASS of 2025</a:t>
            </a:r>
            <a:endParaRPr/>
          </a:p>
        </p:txBody>
      </p:sp>
      <p:sp>
        <p:nvSpPr>
          <p:cNvPr id="371" name="Google Shape;371;g209c5830966_1_10"/>
          <p:cNvSpPr txBox="1"/>
          <p:nvPr/>
        </p:nvSpPr>
        <p:spPr>
          <a:xfrm>
            <a:off x="6098875" y="12345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CLASS of 2026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38e052beb4_0_97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Our Asks of You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377" name="Google Shape;377;g238e052beb4_0_97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8" name="Google Shape;378;g238e052beb4_0_97"/>
          <p:cNvSpPr txBox="1"/>
          <p:nvPr/>
        </p:nvSpPr>
        <p:spPr>
          <a:xfrm>
            <a:off x="609600" y="1305250"/>
            <a:ext cx="11113500" cy="53934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fair Display"/>
              <a:buChar char="●"/>
            </a:pP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LOCK your cars and homes at all times</a:t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fair Display"/>
              <a:buChar char="●"/>
            </a:pP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CLEAN UP after your pets</a:t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fair Display"/>
              <a:buChar char="●"/>
            </a:pP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ALERT TPP to any unusual sightings- let them follow up</a:t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fair Display"/>
              <a:buChar char="●"/>
            </a:pP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CALL 911 for ALL EMERGENCIES</a:t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fair Display"/>
              <a:buChar char="●"/>
            </a:pP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DISCOURAGE your non-resident neighbors from walking/biking in the Park</a:t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fair Display"/>
              <a:buChar char="●"/>
            </a:pP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FOLLOW the Speed Limits…bottom line: KEEP OUR STREETS SAFE FOR ALL</a:t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fair Display"/>
              <a:buChar char="●"/>
            </a:pP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INFORM your service workers of the TA Hours and Days of allowable work and Speed Limits</a:t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fair Display"/>
              <a:buChar char="●"/>
            </a:pP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 a courteous neighbor</a:t>
            </a:r>
            <a:b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fair Display"/>
              <a:buChar char="●"/>
            </a:pP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JOIN the Social or Beautification Committees to help make our neighborhood the attractive, safe &amp; connected place that we all hold near and dear</a:t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fair Display"/>
              <a:buChar char="●"/>
            </a:pP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REGISTER your email on the website: </a:t>
            </a:r>
            <a:r>
              <a:rPr lang="en-US" sz="21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www.tokeneke.org</a:t>
            </a:r>
            <a:r>
              <a:rPr lang="en-US" sz="21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so that you are informed of events, security notices and other matters </a:t>
            </a:r>
            <a:endParaRPr sz="21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79" name="Google Shape;379;g238e052beb4_0_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/>
          <p:nvPr>
            <p:ph type="title"/>
          </p:nvPr>
        </p:nvSpPr>
        <p:spPr>
          <a:xfrm>
            <a:off x="6096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I</a:t>
            </a: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ntroduction to the Association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112" name="Google Shape;112;p3"/>
          <p:cNvCxnSpPr/>
          <p:nvPr/>
        </p:nvCxnSpPr>
        <p:spPr>
          <a:xfrm flipH="1" rot="10800000">
            <a:off x="609600" y="1035188"/>
            <a:ext cx="8344500" cy="78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" name="Google Shape;113;p3"/>
          <p:cNvSpPr txBox="1"/>
          <p:nvPr/>
        </p:nvSpPr>
        <p:spPr>
          <a:xfrm>
            <a:off x="661425" y="1475100"/>
            <a:ext cx="11205600" cy="4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The Tokeneke Association (TA) is the entity that </a:t>
            </a:r>
            <a:r>
              <a:rPr lang="en-US" sz="2200" u="sng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owns the roads and maintains the Park</a:t>
            </a:r>
            <a: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.</a:t>
            </a:r>
            <a:b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</a:br>
            <a:endParaRPr sz="2200"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The TA </a:t>
            </a:r>
            <a:r>
              <a:rPr lang="en-US" sz="2200" u="sng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manages the operations</a:t>
            </a:r>
            <a: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including the special police department (Constables), roads, security, snow plowing, events, etc.</a:t>
            </a:r>
            <a:endParaRPr sz="2200"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The primary purpose of the TA Annual Meeting is to </a:t>
            </a:r>
            <a:r>
              <a:rPr lang="en-US" sz="2200" u="sng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provide information</a:t>
            </a:r>
            <a: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to the resident community about issues facing the Association, what the Board has accomplished over the </a:t>
            </a:r>
            <a:r>
              <a:rPr lang="en-US" sz="2200" u="sng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past year</a:t>
            </a:r>
            <a: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, and what the Board plans to address in the </a:t>
            </a:r>
            <a:r>
              <a:rPr lang="en-US" sz="2200" u="sng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coming year</a:t>
            </a:r>
            <a: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and beyond.</a:t>
            </a:r>
            <a:b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</a:br>
            <a:b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</a:br>
            <a: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It is also an </a:t>
            </a:r>
            <a:r>
              <a:rPr lang="en-US" sz="2200" u="sng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open forum for residents</a:t>
            </a:r>
            <a:r>
              <a:rPr lang="en-US" sz="2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to engage the Directors of the board with questions, comments, and ideas.</a:t>
            </a:r>
            <a:endParaRPr sz="220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114" name="Google Shape;114;p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g209c5830966_1_64"/>
          <p:cNvCxnSpPr/>
          <p:nvPr/>
        </p:nvCxnSpPr>
        <p:spPr>
          <a:xfrm flipH="1" rot="10800000">
            <a:off x="2587925" y="5382925"/>
            <a:ext cx="7065000" cy="129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5" name="Google Shape;385;g209c5830966_1_64"/>
          <p:cNvSpPr txBox="1"/>
          <p:nvPr/>
        </p:nvSpPr>
        <p:spPr>
          <a:xfrm>
            <a:off x="1192325" y="274750"/>
            <a:ext cx="10060200" cy="6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700">
                <a:latin typeface="Playfair Display"/>
                <a:ea typeface="Playfair Display"/>
                <a:cs typeface="Playfair Display"/>
                <a:sym typeface="Playfair Display"/>
              </a:rPr>
              <a:t>WRAP</a:t>
            </a:r>
            <a:endParaRPr b="1" sz="5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>
                <a:latin typeface="Playfair Display"/>
                <a:ea typeface="Playfair Display"/>
                <a:cs typeface="Playfair Display"/>
                <a:sym typeface="Playfair Display"/>
              </a:rPr>
              <a:t>QUESTIONS</a:t>
            </a:r>
            <a:endParaRPr sz="5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>
                <a:latin typeface="Playfair Display"/>
                <a:ea typeface="Playfair Display"/>
                <a:cs typeface="Playfair Display"/>
                <a:sym typeface="Playfair Display"/>
              </a:rPr>
              <a:t>COMMENTS</a:t>
            </a:r>
            <a:endParaRPr sz="5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>
                <a:latin typeface="Playfair Display"/>
                <a:ea typeface="Playfair Display"/>
                <a:cs typeface="Playfair Display"/>
                <a:sym typeface="Playfair Display"/>
              </a:rPr>
              <a:t>SUGGESTIONS</a:t>
            </a:r>
            <a:br>
              <a:rPr lang="en-US" sz="5700">
                <a:latin typeface="Playfair Display"/>
                <a:ea typeface="Playfair Display"/>
                <a:cs typeface="Playfair Display"/>
                <a:sym typeface="Playfair Display"/>
              </a:rPr>
            </a:br>
            <a:br>
              <a:rPr lang="en-US" sz="38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b="1" i="1" lang="en-US" sz="5700">
                <a:latin typeface="Playfair Display"/>
                <a:ea typeface="Playfair Display"/>
                <a:cs typeface="Playfair Display"/>
                <a:sym typeface="Playfair Display"/>
              </a:rPr>
              <a:t>HOT DOGS </a:t>
            </a:r>
            <a:r>
              <a:rPr b="1" i="1" lang="en-US" sz="4500">
                <a:latin typeface="Playfair Display"/>
                <a:ea typeface="Playfair Display"/>
                <a:cs typeface="Playfair Display"/>
                <a:sym typeface="Playfair Display"/>
              </a:rPr>
              <a:t>(and more!)</a:t>
            </a:r>
            <a:endParaRPr b="1" i="1" sz="4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386" name="Google Shape;386;g209c5830966_1_64"/>
          <p:cNvCxnSpPr/>
          <p:nvPr/>
        </p:nvCxnSpPr>
        <p:spPr>
          <a:xfrm>
            <a:off x="2599350" y="1609463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7" name="Google Shape;387;g209c5830966_1_6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4bcd63c177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24bcd63c177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4" name="Google Shape;394;g24bcd63c17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76400"/>
            <a:ext cx="12395200" cy="92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4bcd63c177_0_0"/>
          <p:cNvSpPr txBox="1"/>
          <p:nvPr/>
        </p:nvSpPr>
        <p:spPr>
          <a:xfrm>
            <a:off x="1124975" y="885700"/>
            <a:ext cx="1055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ENJOY A GREAT TOKENEKE SUMMER!</a:t>
            </a:r>
            <a:endParaRPr b="1" sz="4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4e32ec5ea5_0_311"/>
          <p:cNvSpPr txBox="1"/>
          <p:nvPr/>
        </p:nvSpPr>
        <p:spPr>
          <a:xfrm>
            <a:off x="277925" y="274750"/>
            <a:ext cx="10060200" cy="5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700">
                <a:latin typeface="Playfair Display"/>
                <a:ea typeface="Playfair Display"/>
                <a:cs typeface="Playfair Display"/>
                <a:sym typeface="Playfair Display"/>
              </a:rPr>
              <a:t>    Appendix</a:t>
            </a:r>
            <a:endParaRPr b="1" sz="5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57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5700">
                <a:latin typeface="Playfair Display"/>
                <a:ea typeface="Playfair Display"/>
                <a:cs typeface="Playfair Display"/>
                <a:sym typeface="Playfair Display"/>
              </a:rPr>
              <a:t>     Social Survey</a:t>
            </a:r>
            <a:br>
              <a:rPr lang="en-US" sz="57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5700">
                <a:latin typeface="Playfair Display"/>
                <a:ea typeface="Playfair Display"/>
                <a:cs typeface="Playfair Display"/>
                <a:sym typeface="Playfair Display"/>
              </a:rPr>
              <a:t>       Results Summary</a:t>
            </a:r>
            <a:br>
              <a:rPr lang="en-US" sz="5700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b="1" i="1" sz="4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401" name="Google Shape;401;g24e32ec5ea5_0_311"/>
          <p:cNvCxnSpPr/>
          <p:nvPr/>
        </p:nvCxnSpPr>
        <p:spPr>
          <a:xfrm>
            <a:off x="964600" y="13080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2" name="Google Shape;402;g24e32ec5ea5_0_3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4356d6a6d5_0_6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Survey Results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408" name="Google Shape;408;g24356d6a6d5_0_6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9" name="Google Shape;409;g24356d6a6d5_0_6"/>
          <p:cNvSpPr txBox="1"/>
          <p:nvPr/>
        </p:nvSpPr>
        <p:spPr>
          <a:xfrm>
            <a:off x="1055075" y="1086550"/>
            <a:ext cx="3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24356d6a6d5_0_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1" name="Google Shape;411;g24356d6a6d5_0_6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12" name="Google Shape;412;g24356d6a6d5_0_6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13" name="Google Shape;413;g24356d6a6d5_0_6"/>
          <p:cNvSpPr txBox="1"/>
          <p:nvPr/>
        </p:nvSpPr>
        <p:spPr>
          <a:xfrm>
            <a:off x="609600" y="609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414" name="Google Shape;414;g24356d6a6d5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50" y="1113618"/>
            <a:ext cx="11894751" cy="5007757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24356d6a6d5_0_6"/>
          <p:cNvSpPr txBox="1"/>
          <p:nvPr/>
        </p:nvSpPr>
        <p:spPr>
          <a:xfrm>
            <a:off x="762000" y="762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4356d6a6d5_0_30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Survey Results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421" name="Google Shape;421;g24356d6a6d5_0_30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2" name="Google Shape;422;g24356d6a6d5_0_30"/>
          <p:cNvSpPr txBox="1"/>
          <p:nvPr/>
        </p:nvSpPr>
        <p:spPr>
          <a:xfrm>
            <a:off x="1055075" y="1086550"/>
            <a:ext cx="3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24356d6a6d5_0_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4" name="Google Shape;424;g24356d6a6d5_0_30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25" name="Google Shape;425;g24356d6a6d5_0_30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26" name="Google Shape;426;g24356d6a6d5_0_30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427" name="Google Shape;427;g24356d6a6d5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350" y="1325701"/>
            <a:ext cx="11876046" cy="4989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24356d6a6d5_0_30"/>
          <p:cNvSpPr txBox="1"/>
          <p:nvPr/>
        </p:nvSpPr>
        <p:spPr>
          <a:xfrm>
            <a:off x="762000" y="762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4356d6a6d5_0_53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Survey Results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434" name="Google Shape;434;g24356d6a6d5_0_53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5" name="Google Shape;435;g24356d6a6d5_0_53"/>
          <p:cNvSpPr txBox="1"/>
          <p:nvPr/>
        </p:nvSpPr>
        <p:spPr>
          <a:xfrm>
            <a:off x="1055075" y="1086550"/>
            <a:ext cx="3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24356d6a6d5_0_5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7" name="Google Shape;437;g24356d6a6d5_0_53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38" name="Google Shape;438;g24356d6a6d5_0_53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39" name="Google Shape;439;g24356d6a6d5_0_53"/>
          <p:cNvSpPr txBox="1"/>
          <p:nvPr/>
        </p:nvSpPr>
        <p:spPr>
          <a:xfrm>
            <a:off x="609600" y="609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40" name="Google Shape;440;g24356d6a6d5_0_53"/>
          <p:cNvSpPr txBox="1"/>
          <p:nvPr/>
        </p:nvSpPr>
        <p:spPr>
          <a:xfrm>
            <a:off x="762000" y="762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441" name="Google Shape;441;g24356d6a6d5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170512"/>
            <a:ext cx="12039601" cy="505832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g24356d6a6d5_0_53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4356d6a6d5_0_88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Survey Results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448" name="Google Shape;448;g24356d6a6d5_0_88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9" name="Google Shape;449;g24356d6a6d5_0_88"/>
          <p:cNvSpPr txBox="1"/>
          <p:nvPr/>
        </p:nvSpPr>
        <p:spPr>
          <a:xfrm>
            <a:off x="1055075" y="1086550"/>
            <a:ext cx="3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g24356d6a6d5_0_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1" name="Google Shape;451;g24356d6a6d5_0_88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52" name="Google Shape;452;g24356d6a6d5_0_88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53" name="Google Shape;453;g24356d6a6d5_0_88"/>
          <p:cNvSpPr txBox="1"/>
          <p:nvPr/>
        </p:nvSpPr>
        <p:spPr>
          <a:xfrm>
            <a:off x="609600" y="609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54" name="Google Shape;454;g24356d6a6d5_0_88"/>
          <p:cNvSpPr txBox="1"/>
          <p:nvPr/>
        </p:nvSpPr>
        <p:spPr>
          <a:xfrm>
            <a:off x="762000" y="762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455" name="Google Shape;455;g24356d6a6d5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170512"/>
            <a:ext cx="12039601" cy="505832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24356d6a6d5_0_88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4356d6a6d5_0_42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Survey Results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462" name="Google Shape;462;g24356d6a6d5_0_42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3" name="Google Shape;463;g24356d6a6d5_0_42"/>
          <p:cNvSpPr txBox="1"/>
          <p:nvPr/>
        </p:nvSpPr>
        <p:spPr>
          <a:xfrm>
            <a:off x="1055075" y="1086550"/>
            <a:ext cx="3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24356d6a6d5_0_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5" name="Google Shape;465;g24356d6a6d5_0_42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66" name="Google Shape;466;g24356d6a6d5_0_42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67" name="Google Shape;467;g24356d6a6d5_0_42"/>
          <p:cNvSpPr txBox="1"/>
          <p:nvPr/>
        </p:nvSpPr>
        <p:spPr>
          <a:xfrm>
            <a:off x="609600" y="609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68" name="Google Shape;468;g24356d6a6d5_0_42"/>
          <p:cNvSpPr txBox="1"/>
          <p:nvPr/>
        </p:nvSpPr>
        <p:spPr>
          <a:xfrm>
            <a:off x="762000" y="762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469" name="Google Shape;469;g24356d6a6d5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6950"/>
            <a:ext cx="12191999" cy="55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24356d6a6d5_0_42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356d6a6d5_0_99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Survey Results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476" name="Google Shape;476;g24356d6a6d5_0_99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7" name="Google Shape;477;g24356d6a6d5_0_99"/>
          <p:cNvSpPr txBox="1"/>
          <p:nvPr/>
        </p:nvSpPr>
        <p:spPr>
          <a:xfrm>
            <a:off x="1055075" y="1086550"/>
            <a:ext cx="3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24356d6a6d5_0_9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9" name="Google Shape;479;g24356d6a6d5_0_99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80" name="Google Shape;480;g24356d6a6d5_0_99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81" name="Google Shape;481;g24356d6a6d5_0_99"/>
          <p:cNvSpPr txBox="1"/>
          <p:nvPr/>
        </p:nvSpPr>
        <p:spPr>
          <a:xfrm>
            <a:off x="609600" y="609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82" name="Google Shape;482;g24356d6a6d5_0_99"/>
          <p:cNvSpPr txBox="1"/>
          <p:nvPr/>
        </p:nvSpPr>
        <p:spPr>
          <a:xfrm>
            <a:off x="762000" y="762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483" name="Google Shape;483;g24356d6a6d5_0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086550"/>
            <a:ext cx="12039601" cy="545543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24356d6a6d5_0_99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4356d6a6d5_0_110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Survey Results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490" name="Google Shape;490;g24356d6a6d5_0_110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1" name="Google Shape;491;g24356d6a6d5_0_110"/>
          <p:cNvSpPr txBox="1"/>
          <p:nvPr/>
        </p:nvSpPr>
        <p:spPr>
          <a:xfrm>
            <a:off x="1055075" y="1086550"/>
            <a:ext cx="3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24356d6a6d5_0_1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3" name="Google Shape;493;g24356d6a6d5_0_110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94" name="Google Shape;494;g24356d6a6d5_0_110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95" name="Google Shape;495;g24356d6a6d5_0_110"/>
          <p:cNvSpPr txBox="1"/>
          <p:nvPr/>
        </p:nvSpPr>
        <p:spPr>
          <a:xfrm>
            <a:off x="609600" y="609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96" name="Google Shape;496;g24356d6a6d5_0_110"/>
          <p:cNvSpPr txBox="1"/>
          <p:nvPr/>
        </p:nvSpPr>
        <p:spPr>
          <a:xfrm>
            <a:off x="762000" y="762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497" name="Google Shape;497;g24356d6a6d5_0_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6950"/>
            <a:ext cx="12191999" cy="55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24356d6a6d5_0_110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09c5830966_1_39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TA Board: FY 2022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120" name="Google Shape;120;g209c5830966_1_39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1" name="Google Shape;121;g209c5830966_1_39"/>
          <p:cNvSpPr txBox="1"/>
          <p:nvPr/>
        </p:nvSpPr>
        <p:spPr>
          <a:xfrm>
            <a:off x="3203285" y="1250837"/>
            <a:ext cx="2743200" cy="50487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CLASS of 2024</a:t>
            </a:r>
            <a:br>
              <a:rPr b="1" lang="en-US"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b="1"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Holt Smith </a:t>
            </a:r>
            <a:br>
              <a:rPr lang="en-US"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(Roads)</a:t>
            </a:r>
            <a:br>
              <a:rPr lang="en-US"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Liza Smith</a:t>
            </a:r>
            <a:br>
              <a:rPr lang="en-US"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(Beautification)</a:t>
            </a:r>
            <a:br>
              <a:rPr lang="en-US"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Robert Wilson</a:t>
            </a:r>
            <a:br>
              <a:rPr lang="en-US"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(Insurance)</a:t>
            </a:r>
            <a:br>
              <a:rPr lang="en-US"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300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209c5830966_1_39"/>
          <p:cNvSpPr txBox="1"/>
          <p:nvPr/>
        </p:nvSpPr>
        <p:spPr>
          <a:xfrm>
            <a:off x="6193235" y="1243652"/>
            <a:ext cx="2743200" cy="50487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CLASS of 2025</a:t>
            </a:r>
            <a:br>
              <a:rPr b="1" lang="en-US"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b="1"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Michael Casolo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(President)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Jack DeVita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(VP, Development)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David Madon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(Secretary)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Caroline Rosen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(Welcoming, Social)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209c5830966_1_39"/>
          <p:cNvSpPr txBox="1"/>
          <p:nvPr/>
        </p:nvSpPr>
        <p:spPr>
          <a:xfrm>
            <a:off x="9183185" y="1250837"/>
            <a:ext cx="2743200" cy="50487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CLASS of 2026</a:t>
            </a:r>
            <a:br>
              <a:rPr b="1" lang="en-US"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b="1"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Scott Appleby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(Treasurer)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Joan Meyjes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(Nominating)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Haley Sonneland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(Communications)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Winston van Buitenen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(Roads)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4" name="Google Shape;124;g209c5830966_1_39"/>
          <p:cNvSpPr txBox="1"/>
          <p:nvPr/>
        </p:nvSpPr>
        <p:spPr>
          <a:xfrm>
            <a:off x="221210" y="1250950"/>
            <a:ext cx="2743200" cy="50178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CLASS of 2023</a:t>
            </a:r>
            <a:br>
              <a:rPr lang="en-US" sz="28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</a:br>
            <a:endParaRPr sz="1600"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Livia Boova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(Social)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Jamie Hamon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(Social)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Quinten Stevens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(Security)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Tara Leclerc</a:t>
            </a:r>
            <a:br>
              <a:rPr lang="en-US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(Communications)</a:t>
            </a:r>
            <a:endParaRPr i="1" sz="2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5" name="Google Shape;125;g209c5830966_1_3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4356d6a6d5_0_121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Survey Results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504" name="Google Shape;504;g24356d6a6d5_0_121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05" name="Google Shape;505;g24356d6a6d5_0_121"/>
          <p:cNvSpPr txBox="1"/>
          <p:nvPr/>
        </p:nvSpPr>
        <p:spPr>
          <a:xfrm>
            <a:off x="1055075" y="1086550"/>
            <a:ext cx="3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g24356d6a6d5_0_1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7" name="Google Shape;507;g24356d6a6d5_0_121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508" name="Google Shape;508;g24356d6a6d5_0_121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509" name="Google Shape;509;g24356d6a6d5_0_121"/>
          <p:cNvSpPr txBox="1"/>
          <p:nvPr/>
        </p:nvSpPr>
        <p:spPr>
          <a:xfrm>
            <a:off x="609600" y="609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510" name="Google Shape;510;g24356d6a6d5_0_121"/>
          <p:cNvSpPr txBox="1"/>
          <p:nvPr/>
        </p:nvSpPr>
        <p:spPr>
          <a:xfrm>
            <a:off x="762000" y="762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511" name="Google Shape;511;g24356d6a6d5_0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8" y="1158525"/>
            <a:ext cx="12096671" cy="50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24356d6a6d5_0_121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4356d6a6d5_0_148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Social: Survey Results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518" name="Google Shape;518;g24356d6a6d5_0_148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19" name="Google Shape;519;g24356d6a6d5_0_148"/>
          <p:cNvSpPr txBox="1"/>
          <p:nvPr/>
        </p:nvSpPr>
        <p:spPr>
          <a:xfrm>
            <a:off x="1055075" y="1086550"/>
            <a:ext cx="3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g24356d6a6d5_0_1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1" name="Google Shape;521;g24356d6a6d5_0_148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522" name="Google Shape;522;g24356d6a6d5_0_148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523" name="Google Shape;523;g24356d6a6d5_0_148"/>
          <p:cNvSpPr txBox="1"/>
          <p:nvPr/>
        </p:nvSpPr>
        <p:spPr>
          <a:xfrm>
            <a:off x="609600" y="609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524" name="Google Shape;524;g24356d6a6d5_0_148"/>
          <p:cNvSpPr txBox="1"/>
          <p:nvPr/>
        </p:nvSpPr>
        <p:spPr>
          <a:xfrm>
            <a:off x="762000" y="762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525" name="Google Shape;525;g24356d6a6d5_0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170512"/>
            <a:ext cx="12039601" cy="5058323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24356d6a6d5_0_148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4e32ec5ea5_0_228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The TA and the TTD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131" name="Google Shape;131;g24e32ec5ea5_0_228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" name="Google Shape;132;g24e32ec5ea5_0_228"/>
          <p:cNvSpPr txBox="1"/>
          <p:nvPr/>
        </p:nvSpPr>
        <p:spPr>
          <a:xfrm>
            <a:off x="557800" y="881117"/>
            <a:ext cx="11335200" cy="5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Tokeneke Tax District (TTD) was established and empowered by the CT state legislature </a:t>
            </a:r>
            <a:r>
              <a:rPr b="0" i="0" lang="en-US" sz="2200" u="sng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 levy and collect a tax on property owners to maintain the roads and special police protection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</a:t>
            </a:r>
            <a:endParaRPr b="0" i="0" sz="2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primary purpose of the TTD's annual meeting is to </a:t>
            </a:r>
            <a:r>
              <a:rPr b="0" i="0" lang="en-US" sz="2200" u="sng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adopt the 2023-2024 budget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fix the tax rate, and allocate the funds (note: this meeting was held in May)</a:t>
            </a:r>
            <a:endParaRPr b="0" i="0" sz="2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b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mill rate is applied to the </a:t>
            </a:r>
            <a:r>
              <a:rPr b="0" i="0" lang="en-US" sz="2200" u="sng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same assessed property value that the Town of Darien uses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</a:t>
            </a:r>
            <a:endParaRPr b="0" i="0" sz="2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b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Tokeneke Association is then </a:t>
            </a:r>
            <a:r>
              <a:rPr b="0" i="0" lang="en-US" sz="2200" u="sng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charged with carrying out the provisions and projects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designated within the budget.</a:t>
            </a:r>
            <a:endParaRPr b="0" i="0" sz="2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br>
              <a:rPr b="0" i="0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b="1" i="1" lang="en-US" sz="2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formulation of the budget is a collaborative effort between both boards.</a:t>
            </a:r>
            <a:endParaRPr b="1" i="1" sz="2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3" name="Google Shape;133;g24e32ec5ea5_0_2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e32ec5ea5_0_235"/>
          <p:cNvSpPr txBox="1"/>
          <p:nvPr>
            <p:ph type="title"/>
          </p:nvPr>
        </p:nvSpPr>
        <p:spPr>
          <a:xfrm>
            <a:off x="609600" y="0"/>
            <a:ext cx="11582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2022/23 TA Actual v. Budget</a:t>
            </a:r>
            <a:endParaRPr sz="2800"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139" name="Google Shape;139;g24e32ec5ea5_0_235"/>
          <p:cNvCxnSpPr/>
          <p:nvPr/>
        </p:nvCxnSpPr>
        <p:spPr>
          <a:xfrm flipH="1" rot="10800000">
            <a:off x="609600" y="1035188"/>
            <a:ext cx="11341200" cy="78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" name="Google Shape;140;g24e32ec5ea5_0_2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" name="Google Shape;141;g24e32ec5ea5_0_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0504" y="1368639"/>
            <a:ext cx="9623350" cy="4987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e32ec5ea5_0_242"/>
          <p:cNvSpPr txBox="1"/>
          <p:nvPr>
            <p:ph type="title"/>
          </p:nvPr>
        </p:nvSpPr>
        <p:spPr>
          <a:xfrm>
            <a:off x="609600" y="0"/>
            <a:ext cx="11582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2023/24 TA Budget: </a:t>
            </a:r>
            <a:r>
              <a:rPr lang="en-US" sz="2800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Approved at May 15 TTD Ann. Mtg.</a:t>
            </a:r>
            <a:endParaRPr sz="2800"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147" name="Google Shape;147;g24e32ec5ea5_0_242"/>
          <p:cNvCxnSpPr/>
          <p:nvPr/>
        </p:nvCxnSpPr>
        <p:spPr>
          <a:xfrm flipH="1" rot="10800000">
            <a:off x="609600" y="1035188"/>
            <a:ext cx="11341200" cy="78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8" name="Google Shape;148;g24e32ec5ea5_0_2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9" name="Google Shape;149;g24e32ec5ea5_0_2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217" y="1325700"/>
            <a:ext cx="9520797" cy="5137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3926093504_0_0"/>
          <p:cNvSpPr txBox="1"/>
          <p:nvPr>
            <p:ph type="title"/>
          </p:nvPr>
        </p:nvSpPr>
        <p:spPr>
          <a:xfrm>
            <a:off x="6096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Insurance Summary 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155" name="Google Shape;155;g23926093504_0_0"/>
          <p:cNvCxnSpPr/>
          <p:nvPr/>
        </p:nvCxnSpPr>
        <p:spPr>
          <a:xfrm>
            <a:off x="609600" y="1042988"/>
            <a:ext cx="6993300" cy="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6" name="Google Shape;156;g23926093504_0_0"/>
          <p:cNvSpPr txBox="1"/>
          <p:nvPr/>
        </p:nvSpPr>
        <p:spPr>
          <a:xfrm>
            <a:off x="1055075" y="1086550"/>
            <a:ext cx="3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23926093504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58" name="Google Shape;158;g23926093504_0_0"/>
          <p:cNvGraphicFramePr/>
          <p:nvPr/>
        </p:nvGraphicFramePr>
        <p:xfrm>
          <a:off x="904875" y="132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{733F9527-1CB3-4A6F-BA45-E6A9AF31794B}</a:tableStyleId>
              </a:tblPr>
              <a:tblGrid>
                <a:gridCol w="276225"/>
                <a:gridCol w="3276600"/>
                <a:gridCol w="1009650"/>
                <a:gridCol w="1104900"/>
                <a:gridCol w="1009650"/>
                <a:gridCol w="209550"/>
                <a:gridCol w="819150"/>
              </a:tblGrid>
              <a:tr h="29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>
                    <a:extLst>
                      <a:ext uri="http://customooxmlschemas.google.com/">
                        <go:slidesCustomData xmlns:go="http://customooxmlschemas.google.com/" cellId="158:0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US"/>
                        <a:t>Policy</a:t>
                      </a:r>
                      <a:endParaRPr b="1" i="1"/>
                    </a:p>
                  </a:txBody>
                  <a:tcPr marT="91425" marB="91425" marR="28575" marL="28575" anchor="b"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158:0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US"/>
                        <a:t>FY 22-23</a:t>
                      </a:r>
                      <a:endParaRPr b="1" i="1"/>
                    </a:p>
                  </a:txBody>
                  <a:tcPr marT="91425" marB="91425" marR="28575" marL="28575" anchor="b"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158:0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US"/>
                        <a:t>FY 23-24</a:t>
                      </a:r>
                      <a:endParaRPr b="1" i="1"/>
                    </a:p>
                  </a:txBody>
                  <a:tcPr marT="91425" marB="91425" marR="28575" marL="28575" anchor="b"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158:0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US"/>
                        <a:t>Difference</a:t>
                      </a:r>
                      <a:endParaRPr b="1" i="1"/>
                    </a:p>
                  </a:txBody>
                  <a:tcPr marT="91425" marB="91425" marR="28575" marL="28575" anchor="b"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158:0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b">
                    <a:extLst>
                      <a:ext uri="http://customooxmlschemas.google.com/">
                        <go:slidesCustomData xmlns:go="http://customooxmlschemas.google.com/" cellId="158:0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b">
                    <a:extLst>
                      <a:ext uri="http://customooxmlschemas.google.com/">
                        <go:slidesCustomData xmlns:go="http://customooxmlschemas.google.com/" cellId="158:0:6"/>
                      </a:ext>
                    </a:extLst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1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Directors and Officers</a:t>
                      </a:r>
                      <a:endParaRPr/>
                    </a:p>
                  </a:txBody>
                  <a:tcPr marT="91425" marB="91425" marR="28575" marL="28575" anchor="ctr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extLst>
                      <a:ext uri="http://customooxmlschemas.google.com/">
                        <go:slidesCustomData xmlns:go="http://customooxmlschemas.google.com/" cellId="158:1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$ 4,819</a:t>
                      </a:r>
                      <a:endParaRPr/>
                    </a:p>
                  </a:txBody>
                  <a:tcPr marT="91425" marB="91425" marR="28575" marL="28575" anchor="ctr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extLst>
                      <a:ext uri="http://customooxmlschemas.google.com/">
                        <go:slidesCustomData xmlns:go="http://customooxmlschemas.google.com/" cellId="158:1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$ 4,819</a:t>
                      </a:r>
                      <a:endParaRPr/>
                    </a:p>
                  </a:txBody>
                  <a:tcPr marT="91425" marB="91425" marR="28575" marL="28575" anchor="ctr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extLst>
                      <a:ext uri="http://customooxmlschemas.google.com/">
                        <go:slidesCustomData xmlns:go="http://customooxmlschemas.google.com/" cellId="158:1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-</a:t>
                      </a:r>
                      <a:endParaRPr/>
                    </a:p>
                  </a:txBody>
                  <a:tcPr marT="91425" marB="91425" marR="28575" marL="28575" anchor="ctr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extLst>
                      <a:ext uri="http://customooxmlschemas.google.com/">
                        <go:slidesCustomData xmlns:go="http://customooxmlschemas.google.com/" cellId="158:1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1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0.00%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1:6"/>
                      </a:ext>
                    </a:extLst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2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Automobile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2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$ 5,503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2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$ 5,443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2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(60)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2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2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-1.09%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2:6"/>
                      </a:ext>
                    </a:extLst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3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General Liability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3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$ 11,001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3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$ 11,609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3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$ 608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3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3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5.53%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3:6"/>
                      </a:ext>
                    </a:extLst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</a:t>
                      </a:r>
                      <a:endParaRPr sz="11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4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Umbrella Excess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4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$ 13,200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4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$ 15,800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4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$ 2,600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4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4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19.70%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4:6"/>
                      </a:ext>
                    </a:extLst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5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Law Enforcement Liability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5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$ 3,678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5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$ 3,830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5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$ 152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5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5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4.13%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5:6"/>
                      </a:ext>
                    </a:extLst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6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Workers Compensation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6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$ 11,885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6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$ 11,847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6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(38)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6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6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-0.32%</a:t>
                      </a:r>
                      <a:endParaRPr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6:6"/>
                      </a:ext>
                    </a:extLst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2</a:t>
                      </a:r>
                      <a:endParaRPr sz="11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7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Crime Bond - 3 years (1/4/19 - 1/4/22) *</a:t>
                      </a:r>
                      <a:endParaRPr/>
                    </a:p>
                  </a:txBody>
                  <a:tcPr marT="91425" marB="91425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158:7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$ 1,788</a:t>
                      </a:r>
                      <a:endParaRPr/>
                    </a:p>
                  </a:txBody>
                  <a:tcPr marT="91425" marB="91425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158:7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$ 2,913</a:t>
                      </a:r>
                      <a:endParaRPr/>
                    </a:p>
                  </a:txBody>
                  <a:tcPr marT="91425" marB="91425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158:7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$ 1,125</a:t>
                      </a:r>
                      <a:endParaRPr/>
                    </a:p>
                  </a:txBody>
                  <a:tcPr marT="91425" marB="91425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158:7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7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62.92%</a:t>
                      </a:r>
                      <a:endParaRPr/>
                    </a:p>
                  </a:txBody>
                  <a:tcPr marT="91425" marB="91425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158:7:6"/>
                      </a:ext>
                    </a:extLst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8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</a:t>
                      </a:r>
                      <a:endParaRPr/>
                    </a:p>
                  </a:txBody>
                  <a:tcPr marT="91425" marB="91425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extLst>
                      <a:ext uri="http://customooxmlschemas.google.com/">
                        <go:slidesCustomData xmlns:go="http://customooxmlschemas.google.com/" cellId="158:8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$ 51,874</a:t>
                      </a:r>
                      <a:endParaRPr/>
                    </a:p>
                  </a:txBody>
                  <a:tcPr marT="91425" marB="91425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extLst>
                      <a:ext uri="http://customooxmlschemas.google.com/">
                        <go:slidesCustomData xmlns:go="http://customooxmlschemas.google.com/" cellId="158:8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$ 56,261</a:t>
                      </a:r>
                      <a:endParaRPr/>
                    </a:p>
                  </a:txBody>
                  <a:tcPr marT="91425" marB="91425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extLst>
                      <a:ext uri="http://customooxmlschemas.google.com/">
                        <go:slidesCustomData xmlns:go="http://customooxmlschemas.google.com/" cellId="158:8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$ 4,387</a:t>
                      </a:r>
                      <a:endParaRPr/>
                    </a:p>
                  </a:txBody>
                  <a:tcPr marT="91425" marB="91425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extLst>
                      <a:ext uri="http://customooxmlschemas.google.com/">
                        <go:slidesCustomData xmlns:go="http://customooxmlschemas.google.com/" cellId="158:8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8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8.46%</a:t>
                      </a:r>
                      <a:endParaRPr b="1"/>
                    </a:p>
                  </a:txBody>
                  <a:tcPr marT="91425" marB="91425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extLst>
                      <a:ext uri="http://customooxmlschemas.google.com/">
                        <go:slidesCustomData xmlns:go="http://customooxmlschemas.google.com/" cellId="158:8:6"/>
                      </a:ext>
                    </a:extLst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>
                    <a:extLst>
                      <a:ext uri="http://customooxmlschemas.google.com/">
                        <go:slidesCustomData xmlns:go="http://customooxmlschemas.google.com/" cellId="158:9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extLst>
                      <a:ext uri="http://customooxmlschemas.google.com/">
                        <go:slidesCustomData xmlns:go="http://customooxmlschemas.google.com/" cellId="158:9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extLst>
                      <a:ext uri="http://customooxmlschemas.google.com/">
                        <go:slidesCustomData xmlns:go="http://customooxmlschemas.google.com/" cellId="158:9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extLst>
                      <a:ext uri="http://customooxmlschemas.google.com/">
                        <go:slidesCustomData xmlns:go="http://customooxmlschemas.google.com/" cellId="158:9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extLst>
                      <a:ext uri="http://customooxmlschemas.google.com/">
                        <go:slidesCustomData xmlns:go="http://customooxmlschemas.google.com/" cellId="158:9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extLst>
                      <a:ext uri="http://customooxmlschemas.google.com/">
                        <go:slidesCustomData xmlns:go="http://customooxmlschemas.google.com/" cellId="158:9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extLst>
                      <a:ext uri="http://customooxmlschemas.google.com/">
                        <go:slidesCustomData xmlns:go="http://customooxmlschemas.google.com/" cellId="158:9:6"/>
                      </a:ext>
                    </a:extLst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1</a:t>
                      </a:r>
                      <a:endParaRPr sz="900"/>
                    </a:p>
                  </a:txBody>
                  <a:tcPr marT="91425" marB="91425" marR="28575" marL="28575">
                    <a:extLst>
                      <a:ext uri="http://customooxmlschemas.google.com/">
                        <go:slidesCustomData xmlns:go="http://customooxmlschemas.google.com/" cellId="158:10:0"/>
                      </a:ext>
                    </a:extLst>
                  </a:tcPr>
                </a:tc>
                <a:tc gridSpan="6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The increase on the Umbrella/Excess Liability policy is based on rate increases across all insurance carriers for this line of business.</a:t>
                      </a:r>
                      <a:endParaRPr sz="1000"/>
                    </a:p>
                  </a:txBody>
                  <a:tcPr marT="91425" marB="91425" marR="28575" marL="28575" anchor="ctr">
                    <a:extLst>
                      <a:ext uri="http://customooxmlschemas.google.com/">
                        <go:slidesCustomData xmlns:go="http://customooxmlschemas.google.com/" cellId="158:10:1"/>
                      </a:ext>
                    </a:extLst>
                  </a:tcPr>
                </a:tc>
                <a:tc hMerge="1"/>
                <a:tc hMerge="1"/>
                <a:tc hMerge="1"/>
                <a:tc hMerge="1"/>
                <a:tc hMerge="1"/>
              </a:tr>
              <a:tr h="36195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2</a:t>
                      </a:r>
                      <a:endParaRPr sz="900"/>
                    </a:p>
                  </a:txBody>
                  <a:tcPr marT="91425" marB="91425" marR="28575" marL="28575">
                    <a:extLst>
                      <a:ext uri="http://customooxmlschemas.google.com/">
                        <go:slidesCustomData xmlns:go="http://customooxmlschemas.google.com/" cellId="158:11:0"/>
                      </a:ext>
                    </a:extLst>
                  </a:tcPr>
                </a:tc>
                <a:tc gridSpan="6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The premium increase on the Crime policy is based on adding coverage for forgery, alteration, computer crime and funds transfer to the 2022 policy term. The 2019-2022 Crime policy had coverage for employee theft only. </a:t>
                      </a:r>
                      <a:endParaRPr sz="1000"/>
                    </a:p>
                  </a:txBody>
                  <a:tcPr marT="91425" marB="91425" marR="28575" marL="28575">
                    <a:extLst>
                      <a:ext uri="http://customooxmlschemas.google.com/">
                        <go:slidesCustomData xmlns:go="http://customooxmlschemas.google.com/" cellId="158:11:1"/>
                      </a:ext>
                    </a:extLst>
                  </a:tcPr>
                </a:tc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9c5830966_0_32"/>
          <p:cNvSpPr txBox="1"/>
          <p:nvPr>
            <p:ph type="title"/>
          </p:nvPr>
        </p:nvSpPr>
        <p:spPr>
          <a:xfrm>
            <a:off x="609600" y="0"/>
            <a:ext cx="11113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By Law Amendment: Article III, Section 1</a:t>
            </a:r>
            <a:endParaRPr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cxnSp>
        <p:nvCxnSpPr>
          <p:cNvPr id="164" name="Google Shape;164;g209c5830966_0_32"/>
          <p:cNvCxnSpPr/>
          <p:nvPr/>
        </p:nvCxnSpPr>
        <p:spPr>
          <a:xfrm flipH="1" rot="10800000">
            <a:off x="609600" y="1009388"/>
            <a:ext cx="10919700" cy="33600"/>
          </a:xfrm>
          <a:prstGeom prst="straightConnector1">
            <a:avLst/>
          </a:prstGeom>
          <a:noFill/>
          <a:ln cap="flat" cmpd="thickThin" w="666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5" name="Google Shape;165;g209c5830966_0_32"/>
          <p:cNvSpPr txBox="1"/>
          <p:nvPr/>
        </p:nvSpPr>
        <p:spPr>
          <a:xfrm>
            <a:off x="957550" y="1376775"/>
            <a:ext cx="108564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Playfair Display"/>
                <a:ea typeface="Playfair Display"/>
                <a:cs typeface="Playfair Display"/>
                <a:sym typeface="Playfair Display"/>
              </a:rPr>
              <a:t>CURRENT LANGUAGE: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100">
                <a:solidFill>
                  <a:srgbClr val="1A1A1A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2100">
                <a:solidFill>
                  <a:srgbClr val="1A1A1A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Election of any Directors at the Annual Meeting will be by a </a:t>
            </a:r>
            <a:r>
              <a:rPr lang="en-US" sz="2100">
                <a:solidFill>
                  <a:srgbClr val="1A1A1A"/>
                </a:solidFill>
                <a:highlight>
                  <a:srgbClr val="C9DAF8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majority vote of those Members eligible to vote</a:t>
            </a:r>
            <a:r>
              <a:rPr lang="en-US" sz="2100">
                <a:solidFill>
                  <a:srgbClr val="1A1A1A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(See Article VI, Section 3). </a:t>
            </a:r>
            <a:b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6" name="Google Shape;166;g209c5830966_0_32"/>
          <p:cNvSpPr txBox="1"/>
          <p:nvPr/>
        </p:nvSpPr>
        <p:spPr>
          <a:xfrm>
            <a:off x="957550" y="3473550"/>
            <a:ext cx="108564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Playfair Display"/>
                <a:ea typeface="Playfair Display"/>
                <a:cs typeface="Playfair Display"/>
                <a:sym typeface="Playfair Display"/>
              </a:rPr>
              <a:t>PROPOSED</a:t>
            </a:r>
            <a:r>
              <a:rPr b="1" lang="en-US" sz="2400">
                <a:latin typeface="Playfair Display"/>
                <a:ea typeface="Playfair Display"/>
                <a:cs typeface="Playfair Display"/>
                <a:sym typeface="Playfair Display"/>
              </a:rPr>
              <a:t> LANGUAGE: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100">
                <a:solidFill>
                  <a:srgbClr val="1A1A1A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2100">
                <a:solidFill>
                  <a:srgbClr val="1A1A1A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Election of any Directors at the Annual Meeting will be by a majority vote of those Members eligible to vote (See Article VI, Section 3) </a:t>
            </a:r>
            <a:r>
              <a:rPr lang="en-US" sz="2100">
                <a:solidFill>
                  <a:srgbClr val="1A1A1A"/>
                </a:solidFill>
                <a:highlight>
                  <a:srgbClr val="C9DAF8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and who are present at the Annual Meeting</a:t>
            </a:r>
            <a:r>
              <a:rPr lang="en-US" sz="2100">
                <a:solidFill>
                  <a:srgbClr val="1A1A1A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. </a:t>
            </a:r>
            <a:br>
              <a:rPr lang="en-US" sz="2400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7" name="Google Shape;167;g209c5830966_0_32"/>
          <p:cNvSpPr txBox="1"/>
          <p:nvPr/>
        </p:nvSpPr>
        <p:spPr>
          <a:xfrm>
            <a:off x="1033750" y="5502175"/>
            <a:ext cx="10856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Playfair Display"/>
                <a:ea typeface="Playfair Display"/>
                <a:cs typeface="Playfair Display"/>
                <a:sym typeface="Playfair Display"/>
              </a:rPr>
              <a:t>ACTION</a:t>
            </a:r>
            <a:r>
              <a:rPr b="1" lang="en-US" sz="2400">
                <a:latin typeface="Playfair Display"/>
                <a:ea typeface="Playfair Display"/>
                <a:cs typeface="Playfair Display"/>
                <a:sym typeface="Playfair Display"/>
              </a:rPr>
              <a:t>: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100">
                <a:solidFill>
                  <a:srgbClr val="1A1A1A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i="1" lang="en-US" sz="2100">
                <a:solidFill>
                  <a:srgbClr val="1A1A1A"/>
                </a:solidFill>
                <a:highlight>
                  <a:srgbClr val="C9DAF8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Call for a Motion, a Second, and a Vote</a:t>
            </a:r>
            <a:endParaRPr i="1" sz="2400">
              <a:highlight>
                <a:srgbClr val="C9DAF8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8" name="Google Shape;168;g209c5830966_0_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2022-08-23T19:00:56Z</dcterms:created>
  <dc:creator>Michael Casolo</dc:creator>
</cp:coreProperties>
</file>